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eophile Lienhardt" initials="TL" lastIdx="6" clrIdx="0">
    <p:extLst>
      <p:ext uri="{19B8F6BF-5375-455C-9EA6-DF929625EA0E}">
        <p15:presenceInfo xmlns:p15="http://schemas.microsoft.com/office/powerpoint/2012/main" userId="S-1-5-21-3078600092-423061347-3850411739-310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396" autoAdjust="0"/>
    <p:restoredTop sz="94660"/>
  </p:normalViewPr>
  <p:slideViewPr>
    <p:cSldViewPr snapToGrid="0">
      <p:cViewPr varScale="1">
        <p:scale>
          <a:sx n="78" d="100"/>
          <a:sy n="78" d="100"/>
        </p:scale>
        <p:origin x="1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5-25T09:11:43.425" idx="1">
    <p:pos x="2786" y="1152"/>
    <p:text>energy nand water needed</p:text>
    <p:extLst>
      <p:ext uri="{C676402C-5697-4E1C-873F-D02D1690AC5C}">
        <p15:threadingInfo xmlns:p15="http://schemas.microsoft.com/office/powerpoint/2012/main" timeZoneBias="-60"/>
      </p:ext>
    </p:extLst>
  </p:cm>
  <p:cm authorId="1" dt="2018-05-25T09:11:56.904" idx="2">
    <p:pos x="2759" y="677"/>
    <p:text>energy needed</p:text>
    <p:extLst>
      <p:ext uri="{C676402C-5697-4E1C-873F-D02D1690AC5C}">
        <p15:threadingInfo xmlns:p15="http://schemas.microsoft.com/office/powerpoint/2012/main" timeZoneBias="-60"/>
      </p:ext>
    </p:extLst>
  </p:cm>
  <p:cm authorId="1" dt="2018-05-25T09:12:20.091" idx="3">
    <p:pos x="3804" y="2860"/>
    <p:text>yeast output should be considered in the boundary. we can however "assume" it a safe waste thus not considered in the Impact assessment and could potentially be utilized in animal feed</p:text>
    <p:extLst>
      <p:ext uri="{C676402C-5697-4E1C-873F-D02D1690AC5C}">
        <p15:threadingInfo xmlns:p15="http://schemas.microsoft.com/office/powerpoint/2012/main" timeZoneBias="-60"/>
      </p:ext>
    </p:extLst>
  </p:cm>
  <p:cm authorId="1" dt="2018-05-25T09:12:38.217" idx="4">
    <p:pos x="4365" y="2855"/>
    <p:text>the spent lees refers residues from spirit still after distillation and can be found in water outputs. we can either assume that waste water is recycled and not contaminated and disposed in municipal water system/ or brought to wastewater treatment</p:text>
    <p:extLst>
      <p:ext uri="{C676402C-5697-4E1C-873F-D02D1690AC5C}">
        <p15:threadingInfo xmlns:p15="http://schemas.microsoft.com/office/powerpoint/2012/main" timeZoneBias="-60"/>
      </p:ext>
    </p:extLst>
  </p:cm>
  <p:cm authorId="1" dt="2018-05-25T09:21:42.287" idx="5">
    <p:pos x="4334" y="2050"/>
    <p:text>radiatve and connective heat loss for distillation energy calculations can be asusmed the same for a scenario were we use legumes and scenario without legumes as both use the still configuration</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5C52C8F-511A-487D-AC9A-B6C079C18DA9}" type="datetimeFigureOut">
              <a:rPr lang="en-GB" smtClean="0"/>
              <a:t>01/07/2018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45B16A-80C7-4CFD-80FE-2107DA21155C}" type="slidenum">
              <a:rPr lang="en-GB" smtClean="0"/>
              <a:t>‹N°›</a:t>
            </a:fld>
            <a:endParaRPr lang="en-GB"/>
          </a:p>
        </p:txBody>
      </p:sp>
    </p:spTree>
    <p:extLst>
      <p:ext uri="{BB962C8B-B14F-4D97-AF65-F5344CB8AC3E}">
        <p14:creationId xmlns:p14="http://schemas.microsoft.com/office/powerpoint/2010/main" val="3048268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5C52C8F-511A-487D-AC9A-B6C079C18DA9}" type="datetimeFigureOut">
              <a:rPr lang="en-GB" smtClean="0"/>
              <a:t>01/07/2018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45B16A-80C7-4CFD-80FE-2107DA21155C}" type="slidenum">
              <a:rPr lang="en-GB" smtClean="0"/>
              <a:t>‹N°›</a:t>
            </a:fld>
            <a:endParaRPr lang="en-GB"/>
          </a:p>
        </p:txBody>
      </p:sp>
    </p:spTree>
    <p:extLst>
      <p:ext uri="{BB962C8B-B14F-4D97-AF65-F5344CB8AC3E}">
        <p14:creationId xmlns:p14="http://schemas.microsoft.com/office/powerpoint/2010/main" val="1262622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5C52C8F-511A-487D-AC9A-B6C079C18DA9}" type="datetimeFigureOut">
              <a:rPr lang="en-GB" smtClean="0"/>
              <a:t>01/07/2018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45B16A-80C7-4CFD-80FE-2107DA21155C}" type="slidenum">
              <a:rPr lang="en-GB" smtClean="0"/>
              <a:t>‹N°›</a:t>
            </a:fld>
            <a:endParaRPr lang="en-GB"/>
          </a:p>
        </p:txBody>
      </p:sp>
    </p:spTree>
    <p:extLst>
      <p:ext uri="{BB962C8B-B14F-4D97-AF65-F5344CB8AC3E}">
        <p14:creationId xmlns:p14="http://schemas.microsoft.com/office/powerpoint/2010/main" val="227533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5C52C8F-511A-487D-AC9A-B6C079C18DA9}" type="datetimeFigureOut">
              <a:rPr lang="en-GB" smtClean="0"/>
              <a:t>01/07/2018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45B16A-80C7-4CFD-80FE-2107DA21155C}" type="slidenum">
              <a:rPr lang="en-GB" smtClean="0"/>
              <a:t>‹N°›</a:t>
            </a:fld>
            <a:endParaRPr lang="en-GB"/>
          </a:p>
        </p:txBody>
      </p:sp>
    </p:spTree>
    <p:extLst>
      <p:ext uri="{BB962C8B-B14F-4D97-AF65-F5344CB8AC3E}">
        <p14:creationId xmlns:p14="http://schemas.microsoft.com/office/powerpoint/2010/main" val="375514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C52C8F-511A-487D-AC9A-B6C079C18DA9}" type="datetimeFigureOut">
              <a:rPr lang="en-GB" smtClean="0"/>
              <a:t>01/07/2018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45B16A-80C7-4CFD-80FE-2107DA21155C}" type="slidenum">
              <a:rPr lang="en-GB" smtClean="0"/>
              <a:t>‹N°›</a:t>
            </a:fld>
            <a:endParaRPr lang="en-GB"/>
          </a:p>
        </p:txBody>
      </p:sp>
    </p:spTree>
    <p:extLst>
      <p:ext uri="{BB962C8B-B14F-4D97-AF65-F5344CB8AC3E}">
        <p14:creationId xmlns:p14="http://schemas.microsoft.com/office/powerpoint/2010/main" val="2518108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5C52C8F-511A-487D-AC9A-B6C079C18DA9}" type="datetimeFigureOut">
              <a:rPr lang="en-GB" smtClean="0"/>
              <a:t>01/07/2018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45B16A-80C7-4CFD-80FE-2107DA21155C}" type="slidenum">
              <a:rPr lang="en-GB" smtClean="0"/>
              <a:t>‹N°›</a:t>
            </a:fld>
            <a:endParaRPr lang="en-GB"/>
          </a:p>
        </p:txBody>
      </p:sp>
    </p:spTree>
    <p:extLst>
      <p:ext uri="{BB962C8B-B14F-4D97-AF65-F5344CB8AC3E}">
        <p14:creationId xmlns:p14="http://schemas.microsoft.com/office/powerpoint/2010/main" val="2740763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5C52C8F-511A-487D-AC9A-B6C079C18DA9}" type="datetimeFigureOut">
              <a:rPr lang="en-GB" smtClean="0"/>
              <a:t>01/07/2018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145B16A-80C7-4CFD-80FE-2107DA21155C}" type="slidenum">
              <a:rPr lang="en-GB" smtClean="0"/>
              <a:t>‹N°›</a:t>
            </a:fld>
            <a:endParaRPr lang="en-GB"/>
          </a:p>
        </p:txBody>
      </p:sp>
    </p:spTree>
    <p:extLst>
      <p:ext uri="{BB962C8B-B14F-4D97-AF65-F5344CB8AC3E}">
        <p14:creationId xmlns:p14="http://schemas.microsoft.com/office/powerpoint/2010/main" val="1351805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5C52C8F-511A-487D-AC9A-B6C079C18DA9}" type="datetimeFigureOut">
              <a:rPr lang="en-GB" smtClean="0"/>
              <a:t>01/07/2018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145B16A-80C7-4CFD-80FE-2107DA21155C}" type="slidenum">
              <a:rPr lang="en-GB" smtClean="0"/>
              <a:t>‹N°›</a:t>
            </a:fld>
            <a:endParaRPr lang="en-GB"/>
          </a:p>
        </p:txBody>
      </p:sp>
    </p:spTree>
    <p:extLst>
      <p:ext uri="{BB962C8B-B14F-4D97-AF65-F5344CB8AC3E}">
        <p14:creationId xmlns:p14="http://schemas.microsoft.com/office/powerpoint/2010/main" val="1383014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C52C8F-511A-487D-AC9A-B6C079C18DA9}" type="datetimeFigureOut">
              <a:rPr lang="en-GB" smtClean="0"/>
              <a:t>01/07/2018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145B16A-80C7-4CFD-80FE-2107DA21155C}" type="slidenum">
              <a:rPr lang="en-GB" smtClean="0"/>
              <a:t>‹N°›</a:t>
            </a:fld>
            <a:endParaRPr lang="en-GB"/>
          </a:p>
        </p:txBody>
      </p:sp>
    </p:spTree>
    <p:extLst>
      <p:ext uri="{BB962C8B-B14F-4D97-AF65-F5344CB8AC3E}">
        <p14:creationId xmlns:p14="http://schemas.microsoft.com/office/powerpoint/2010/main" val="400968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C52C8F-511A-487D-AC9A-B6C079C18DA9}" type="datetimeFigureOut">
              <a:rPr lang="en-GB" smtClean="0"/>
              <a:t>01/07/2018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45B16A-80C7-4CFD-80FE-2107DA21155C}" type="slidenum">
              <a:rPr lang="en-GB" smtClean="0"/>
              <a:t>‹N°›</a:t>
            </a:fld>
            <a:endParaRPr lang="en-GB"/>
          </a:p>
        </p:txBody>
      </p:sp>
    </p:spTree>
    <p:extLst>
      <p:ext uri="{BB962C8B-B14F-4D97-AF65-F5344CB8AC3E}">
        <p14:creationId xmlns:p14="http://schemas.microsoft.com/office/powerpoint/2010/main" val="111660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C52C8F-511A-487D-AC9A-B6C079C18DA9}" type="datetimeFigureOut">
              <a:rPr lang="en-GB" smtClean="0"/>
              <a:t>01/07/2018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45B16A-80C7-4CFD-80FE-2107DA21155C}" type="slidenum">
              <a:rPr lang="en-GB" smtClean="0"/>
              <a:t>‹N°›</a:t>
            </a:fld>
            <a:endParaRPr lang="en-GB"/>
          </a:p>
        </p:txBody>
      </p:sp>
    </p:spTree>
    <p:extLst>
      <p:ext uri="{BB962C8B-B14F-4D97-AF65-F5344CB8AC3E}">
        <p14:creationId xmlns:p14="http://schemas.microsoft.com/office/powerpoint/2010/main" val="37515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C52C8F-511A-487D-AC9A-B6C079C18DA9}" type="datetimeFigureOut">
              <a:rPr lang="en-GB" smtClean="0"/>
              <a:t>01/07/2018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45B16A-80C7-4CFD-80FE-2107DA21155C}" type="slidenum">
              <a:rPr lang="en-GB" smtClean="0"/>
              <a:t>‹N°›</a:t>
            </a:fld>
            <a:endParaRPr lang="en-GB"/>
          </a:p>
        </p:txBody>
      </p:sp>
    </p:spTree>
    <p:extLst>
      <p:ext uri="{BB962C8B-B14F-4D97-AF65-F5344CB8AC3E}">
        <p14:creationId xmlns:p14="http://schemas.microsoft.com/office/powerpoint/2010/main" val="411119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A411FD-E757-4EC9-9089-AC79C5D1CC53}"/>
              </a:ext>
            </a:extLst>
          </p:cNvPr>
          <p:cNvSpPr/>
          <p:nvPr/>
        </p:nvSpPr>
        <p:spPr>
          <a:xfrm>
            <a:off x="264384" y="358023"/>
            <a:ext cx="11410675" cy="5600233"/>
          </a:xfrm>
          <a:prstGeom prst="rect">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C9B573C8-4BBC-4DB5-8185-5E3E1DA85FA7}"/>
              </a:ext>
            </a:extLst>
          </p:cNvPr>
          <p:cNvSpPr/>
          <p:nvPr/>
        </p:nvSpPr>
        <p:spPr>
          <a:xfrm>
            <a:off x="426484" y="455889"/>
            <a:ext cx="3459715" cy="4853530"/>
          </a:xfrm>
          <a:prstGeom prst="rect">
            <a:avLst/>
          </a:prstGeom>
          <a:noFill/>
          <a:ln>
            <a:solidFill>
              <a:schemeClr val="accent2"/>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1275555" y="894513"/>
            <a:ext cx="661350" cy="66334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700" dirty="0">
                <a:latin typeface="Arial" panose="020B0604020202020204" pitchFamily="34" charset="0"/>
                <a:cs typeface="Arial" panose="020B0604020202020204" pitchFamily="34" charset="0"/>
              </a:rPr>
              <a:t>NPK application</a:t>
            </a:r>
          </a:p>
        </p:txBody>
      </p:sp>
      <p:sp>
        <p:nvSpPr>
          <p:cNvPr id="16" name="Rectangle 15"/>
          <p:cNvSpPr/>
          <p:nvPr/>
        </p:nvSpPr>
        <p:spPr>
          <a:xfrm>
            <a:off x="1959680" y="892450"/>
            <a:ext cx="609315" cy="66379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800" dirty="0" err="1"/>
              <a:t>Agro</a:t>
            </a:r>
            <a:r>
              <a:rPr lang="en-GB" sz="800" dirty="0"/>
              <a:t>-chemicals</a:t>
            </a:r>
          </a:p>
        </p:txBody>
      </p:sp>
      <p:sp>
        <p:nvSpPr>
          <p:cNvPr id="17" name="Rectangle 16"/>
          <p:cNvSpPr/>
          <p:nvPr/>
        </p:nvSpPr>
        <p:spPr>
          <a:xfrm>
            <a:off x="2848361" y="877946"/>
            <a:ext cx="971897" cy="68098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800" dirty="0"/>
              <a:t>Diesel - field operations (soil tillage, harrowing, sowing, harvesting)</a:t>
            </a:r>
          </a:p>
        </p:txBody>
      </p:sp>
      <p:sp>
        <p:nvSpPr>
          <p:cNvPr id="41" name="Rectangle 40"/>
          <p:cNvSpPr/>
          <p:nvPr/>
        </p:nvSpPr>
        <p:spPr>
          <a:xfrm>
            <a:off x="915195" y="2360628"/>
            <a:ext cx="1078230" cy="83818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800" dirty="0"/>
              <a:t>Winter Wheat (crop rotation without legume)</a:t>
            </a:r>
          </a:p>
        </p:txBody>
      </p:sp>
      <p:sp>
        <p:nvSpPr>
          <p:cNvPr id="42" name="Rectangle 41"/>
          <p:cNvSpPr/>
          <p:nvPr/>
        </p:nvSpPr>
        <p:spPr>
          <a:xfrm>
            <a:off x="2051120" y="2347360"/>
            <a:ext cx="1040832" cy="85144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800" dirty="0"/>
              <a:t>Peas (crop rotation legume)</a:t>
            </a:r>
          </a:p>
        </p:txBody>
      </p:sp>
      <p:sp>
        <p:nvSpPr>
          <p:cNvPr id="63" name="Rectangle 62">
            <a:extLst>
              <a:ext uri="{FF2B5EF4-FFF2-40B4-BE49-F238E27FC236}">
                <a16:creationId xmlns:a16="http://schemas.microsoft.com/office/drawing/2014/main" id="{C9B573C8-4BBC-4DB5-8185-5E3E1DA85FA7}"/>
              </a:ext>
            </a:extLst>
          </p:cNvPr>
          <p:cNvSpPr/>
          <p:nvPr/>
        </p:nvSpPr>
        <p:spPr>
          <a:xfrm>
            <a:off x="873297" y="2317697"/>
            <a:ext cx="2274677" cy="935951"/>
          </a:xfrm>
          <a:prstGeom prst="rect">
            <a:avLst/>
          </a:prstGeom>
          <a:noFill/>
          <a:ln w="1905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Rounded Rectangle 65"/>
          <p:cNvSpPr/>
          <p:nvPr/>
        </p:nvSpPr>
        <p:spPr>
          <a:xfrm>
            <a:off x="1323243" y="4506363"/>
            <a:ext cx="1040145" cy="268230"/>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Co products bio-residuals</a:t>
            </a:r>
          </a:p>
        </p:txBody>
      </p:sp>
      <p:sp>
        <p:nvSpPr>
          <p:cNvPr id="67" name="Rounded Rectangle 66"/>
          <p:cNvSpPr/>
          <p:nvPr/>
        </p:nvSpPr>
        <p:spPr>
          <a:xfrm>
            <a:off x="1797779" y="3926850"/>
            <a:ext cx="572208" cy="254746"/>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Harvest</a:t>
            </a:r>
          </a:p>
        </p:txBody>
      </p:sp>
      <p:sp>
        <p:nvSpPr>
          <p:cNvPr id="68" name="Rectangle 67"/>
          <p:cNvSpPr/>
          <p:nvPr/>
        </p:nvSpPr>
        <p:spPr>
          <a:xfrm>
            <a:off x="469604" y="3473231"/>
            <a:ext cx="605022" cy="298083"/>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800" dirty="0"/>
              <a:t>P &amp; N leaching</a:t>
            </a:r>
          </a:p>
        </p:txBody>
      </p:sp>
      <p:cxnSp>
        <p:nvCxnSpPr>
          <p:cNvPr id="71" name="Curved Connector 70"/>
          <p:cNvCxnSpPr/>
          <p:nvPr/>
        </p:nvCxnSpPr>
        <p:spPr>
          <a:xfrm rot="5400000" flipH="1" flipV="1">
            <a:off x="3049009" y="2689029"/>
            <a:ext cx="408244" cy="168109"/>
          </a:xfrm>
          <a:prstGeom prst="curvedConnector3">
            <a:avLst>
              <a:gd name="adj1" fmla="val -10379"/>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2" name="Curved Connector 71"/>
          <p:cNvCxnSpPr>
            <a:endCxn id="68" idx="3"/>
          </p:cNvCxnSpPr>
          <p:nvPr/>
        </p:nvCxnSpPr>
        <p:spPr>
          <a:xfrm rot="5400000">
            <a:off x="970625" y="3351742"/>
            <a:ext cx="374532" cy="166530"/>
          </a:xfrm>
          <a:prstGeom prst="curvedConnector2">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3185396" y="2307482"/>
            <a:ext cx="613121" cy="266565"/>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600" dirty="0"/>
              <a:t>NH</a:t>
            </a:r>
            <a:r>
              <a:rPr lang="en-GB" sz="600" baseline="-25000" dirty="0"/>
              <a:t>3</a:t>
            </a:r>
            <a:r>
              <a:rPr lang="en-GB" sz="600" dirty="0"/>
              <a:t>, N</a:t>
            </a:r>
            <a:r>
              <a:rPr lang="en-GB" sz="600" baseline="-25000" dirty="0"/>
              <a:t>2</a:t>
            </a:r>
            <a:r>
              <a:rPr lang="en-GB" sz="600" dirty="0"/>
              <a:t>O</a:t>
            </a:r>
          </a:p>
        </p:txBody>
      </p:sp>
      <p:cxnSp>
        <p:nvCxnSpPr>
          <p:cNvPr id="106" name="Straight Arrow Connector 105"/>
          <p:cNvCxnSpPr>
            <a:cxnSpLocks/>
          </p:cNvCxnSpPr>
          <p:nvPr/>
        </p:nvCxnSpPr>
        <p:spPr>
          <a:xfrm>
            <a:off x="1424130" y="4771144"/>
            <a:ext cx="0" cy="9703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18" name="Picture 1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62748" y="3490122"/>
            <a:ext cx="479550" cy="419187"/>
          </a:xfrm>
          <a:prstGeom prst="rect">
            <a:avLst/>
          </a:prstGeom>
          <a:ln>
            <a:solidFill>
              <a:schemeClr val="tx1"/>
            </a:solidFill>
          </a:ln>
        </p:spPr>
      </p:pic>
      <p:sp>
        <p:nvSpPr>
          <p:cNvPr id="123" name="Rectangle 122">
            <a:extLst>
              <a:ext uri="{FF2B5EF4-FFF2-40B4-BE49-F238E27FC236}">
                <a16:creationId xmlns:a16="http://schemas.microsoft.com/office/drawing/2014/main" id="{F1E055C5-8993-4B97-9491-9330C9697191}"/>
              </a:ext>
            </a:extLst>
          </p:cNvPr>
          <p:cNvSpPr/>
          <p:nvPr/>
        </p:nvSpPr>
        <p:spPr>
          <a:xfrm>
            <a:off x="4542873" y="561775"/>
            <a:ext cx="4859224" cy="4885391"/>
          </a:xfrm>
          <a:prstGeom prst="rect">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4" name="Image 34">
            <a:extLst>
              <a:ext uri="{FF2B5EF4-FFF2-40B4-BE49-F238E27FC236}">
                <a16:creationId xmlns:a16="http://schemas.microsoft.com/office/drawing/2014/main" id="{67F64F1E-3FAF-4D2B-B270-112ACFE66C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12111" y="2680468"/>
            <a:ext cx="732017" cy="583281"/>
          </a:xfrm>
          <a:prstGeom prst="rect">
            <a:avLst/>
          </a:prstGeom>
          <a:ln>
            <a:solidFill>
              <a:schemeClr val="tx1"/>
            </a:solidFill>
          </a:ln>
        </p:spPr>
      </p:pic>
      <p:sp>
        <p:nvSpPr>
          <p:cNvPr id="125" name="Rectangle 124">
            <a:extLst>
              <a:ext uri="{FF2B5EF4-FFF2-40B4-BE49-F238E27FC236}">
                <a16:creationId xmlns:a16="http://schemas.microsoft.com/office/drawing/2014/main" id="{B5B6A405-4AA0-4EFD-A2C1-A1DA54AED639}"/>
              </a:ext>
            </a:extLst>
          </p:cNvPr>
          <p:cNvSpPr/>
          <p:nvPr/>
        </p:nvSpPr>
        <p:spPr>
          <a:xfrm>
            <a:off x="5468211" y="2677040"/>
            <a:ext cx="1027475" cy="58972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800" dirty="0"/>
              <a:t>neutral spirit fermentation and distillation (3 distillations)</a:t>
            </a:r>
          </a:p>
        </p:txBody>
      </p:sp>
      <p:sp>
        <p:nvSpPr>
          <p:cNvPr id="126" name="Rectangle 125">
            <a:extLst>
              <a:ext uri="{FF2B5EF4-FFF2-40B4-BE49-F238E27FC236}">
                <a16:creationId xmlns:a16="http://schemas.microsoft.com/office/drawing/2014/main" id="{8858A4BD-F965-4382-A639-3893B933B3AD}"/>
              </a:ext>
            </a:extLst>
          </p:cNvPr>
          <p:cNvSpPr/>
          <p:nvPr/>
        </p:nvSpPr>
        <p:spPr>
          <a:xfrm>
            <a:off x="4612110" y="644983"/>
            <a:ext cx="732017" cy="26823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800" dirty="0"/>
              <a:t>Grains</a:t>
            </a:r>
          </a:p>
        </p:txBody>
      </p:sp>
      <p:sp>
        <p:nvSpPr>
          <p:cNvPr id="127" name="Rectangle 126">
            <a:extLst>
              <a:ext uri="{FF2B5EF4-FFF2-40B4-BE49-F238E27FC236}">
                <a16:creationId xmlns:a16="http://schemas.microsoft.com/office/drawing/2014/main" id="{F8655545-A254-4867-8675-EE00C7346467}"/>
              </a:ext>
            </a:extLst>
          </p:cNvPr>
          <p:cNvSpPr/>
          <p:nvPr/>
        </p:nvSpPr>
        <p:spPr>
          <a:xfrm>
            <a:off x="5403294" y="546394"/>
            <a:ext cx="552364" cy="46694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800" dirty="0"/>
              <a:t>YEAST and enzymes</a:t>
            </a:r>
          </a:p>
        </p:txBody>
      </p:sp>
      <p:sp>
        <p:nvSpPr>
          <p:cNvPr id="128" name="Rectangle 127">
            <a:extLst>
              <a:ext uri="{FF2B5EF4-FFF2-40B4-BE49-F238E27FC236}">
                <a16:creationId xmlns:a16="http://schemas.microsoft.com/office/drawing/2014/main" id="{B5B6A405-4AA0-4EFD-A2C1-A1DA54AED639}"/>
              </a:ext>
            </a:extLst>
          </p:cNvPr>
          <p:cNvSpPr/>
          <p:nvPr/>
        </p:nvSpPr>
        <p:spPr>
          <a:xfrm>
            <a:off x="5988304" y="651223"/>
            <a:ext cx="444750" cy="23732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800" dirty="0"/>
              <a:t>water</a:t>
            </a:r>
          </a:p>
        </p:txBody>
      </p:sp>
      <p:sp>
        <p:nvSpPr>
          <p:cNvPr id="129" name="Rectangle 128">
            <a:extLst>
              <a:ext uri="{FF2B5EF4-FFF2-40B4-BE49-F238E27FC236}">
                <a16:creationId xmlns:a16="http://schemas.microsoft.com/office/drawing/2014/main" id="{DDF37F5D-43F6-40C2-B803-CC07C6D18B06}"/>
              </a:ext>
            </a:extLst>
          </p:cNvPr>
          <p:cNvSpPr/>
          <p:nvPr/>
        </p:nvSpPr>
        <p:spPr>
          <a:xfrm>
            <a:off x="6472421" y="651224"/>
            <a:ext cx="1035113" cy="37936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800" dirty="0"/>
              <a:t>Botanicals foraged (sugar kelp, sand-dune berries)</a:t>
            </a:r>
          </a:p>
        </p:txBody>
      </p:sp>
      <p:sp>
        <p:nvSpPr>
          <p:cNvPr id="130" name="Rectangle 129">
            <a:extLst>
              <a:ext uri="{FF2B5EF4-FFF2-40B4-BE49-F238E27FC236}">
                <a16:creationId xmlns:a16="http://schemas.microsoft.com/office/drawing/2014/main" id="{DDF37F5D-43F6-40C2-B803-CC07C6D18B06}"/>
              </a:ext>
            </a:extLst>
          </p:cNvPr>
          <p:cNvSpPr/>
          <p:nvPr/>
        </p:nvSpPr>
        <p:spPr>
          <a:xfrm>
            <a:off x="7561348" y="643849"/>
            <a:ext cx="858872" cy="46773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800" dirty="0"/>
              <a:t>Bottles production and transport to distillery</a:t>
            </a:r>
          </a:p>
        </p:txBody>
      </p:sp>
      <p:sp>
        <p:nvSpPr>
          <p:cNvPr id="131" name="Rectangle 130">
            <a:extLst>
              <a:ext uri="{FF2B5EF4-FFF2-40B4-BE49-F238E27FC236}">
                <a16:creationId xmlns:a16="http://schemas.microsoft.com/office/drawing/2014/main" id="{0C6A80E3-399B-464D-B63F-713BB20916C9}"/>
              </a:ext>
            </a:extLst>
          </p:cNvPr>
          <p:cNvSpPr/>
          <p:nvPr/>
        </p:nvSpPr>
        <p:spPr>
          <a:xfrm>
            <a:off x="6706767" y="2648398"/>
            <a:ext cx="745116" cy="201126"/>
          </a:xfrm>
          <a:prstGeom prst="rect">
            <a:avLst/>
          </a:prstGeom>
          <a:ln>
            <a:solidFill>
              <a:srgbClr val="7030A0"/>
            </a:solidFill>
            <a:prstDash val="sysDot"/>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800" dirty="0"/>
              <a:t>Refrigeration</a:t>
            </a:r>
          </a:p>
        </p:txBody>
      </p:sp>
      <p:sp>
        <p:nvSpPr>
          <p:cNvPr id="132" name="Rectangle 131">
            <a:extLst>
              <a:ext uri="{FF2B5EF4-FFF2-40B4-BE49-F238E27FC236}">
                <a16:creationId xmlns:a16="http://schemas.microsoft.com/office/drawing/2014/main" id="{DDF37F5D-43F6-40C2-B803-CC07C6D18B06}"/>
              </a:ext>
            </a:extLst>
          </p:cNvPr>
          <p:cNvSpPr/>
          <p:nvPr/>
        </p:nvSpPr>
        <p:spPr>
          <a:xfrm>
            <a:off x="6454928" y="1238209"/>
            <a:ext cx="1035113" cy="37936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800" dirty="0"/>
              <a:t>Blueberry and Juniper ( produced on estate)</a:t>
            </a:r>
          </a:p>
        </p:txBody>
      </p:sp>
      <p:sp>
        <p:nvSpPr>
          <p:cNvPr id="133" name="Rectangle 132">
            <a:extLst>
              <a:ext uri="{FF2B5EF4-FFF2-40B4-BE49-F238E27FC236}">
                <a16:creationId xmlns:a16="http://schemas.microsoft.com/office/drawing/2014/main" id="{8858A4BD-F965-4382-A639-3893B933B3AD}"/>
              </a:ext>
            </a:extLst>
          </p:cNvPr>
          <p:cNvSpPr/>
          <p:nvPr/>
        </p:nvSpPr>
        <p:spPr>
          <a:xfrm>
            <a:off x="4669805" y="1272734"/>
            <a:ext cx="674322" cy="386603"/>
          </a:xfrm>
          <a:prstGeom prst="rect">
            <a:avLst/>
          </a:prstGeom>
          <a:ln>
            <a:prstDash val="sysDot"/>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800" dirty="0"/>
              <a:t>Treatment 1 (boiling grains)</a:t>
            </a:r>
          </a:p>
        </p:txBody>
      </p:sp>
      <p:sp>
        <p:nvSpPr>
          <p:cNvPr id="134" name="Rectangle 133">
            <a:extLst>
              <a:ext uri="{FF2B5EF4-FFF2-40B4-BE49-F238E27FC236}">
                <a16:creationId xmlns:a16="http://schemas.microsoft.com/office/drawing/2014/main" id="{8858A4BD-F965-4382-A639-3893B933B3AD}"/>
              </a:ext>
            </a:extLst>
          </p:cNvPr>
          <p:cNvSpPr/>
          <p:nvPr/>
        </p:nvSpPr>
        <p:spPr>
          <a:xfrm>
            <a:off x="4669805" y="2008366"/>
            <a:ext cx="674322" cy="386603"/>
          </a:xfrm>
          <a:prstGeom prst="rect">
            <a:avLst/>
          </a:prstGeom>
          <a:ln>
            <a:prstDash val="sysDot"/>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800" dirty="0"/>
              <a:t>Milled and </a:t>
            </a:r>
            <a:r>
              <a:rPr lang="en-GB" sz="800" dirty="0" err="1"/>
              <a:t>Mached</a:t>
            </a:r>
            <a:endParaRPr lang="en-GB" sz="800" dirty="0"/>
          </a:p>
        </p:txBody>
      </p:sp>
      <p:sp>
        <p:nvSpPr>
          <p:cNvPr id="135" name="Rectangle 134">
            <a:extLst>
              <a:ext uri="{FF2B5EF4-FFF2-40B4-BE49-F238E27FC236}">
                <a16:creationId xmlns:a16="http://schemas.microsoft.com/office/drawing/2014/main" id="{0C6A80E3-399B-464D-B63F-713BB20916C9}"/>
              </a:ext>
            </a:extLst>
          </p:cNvPr>
          <p:cNvSpPr/>
          <p:nvPr/>
        </p:nvSpPr>
        <p:spPr>
          <a:xfrm>
            <a:off x="6706767" y="2397211"/>
            <a:ext cx="745116" cy="201126"/>
          </a:xfrm>
          <a:prstGeom prst="rect">
            <a:avLst/>
          </a:prstGeom>
          <a:ln>
            <a:solidFill>
              <a:srgbClr val="7030A0"/>
            </a:solidFill>
            <a:prstDash val="sysDot"/>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800" dirty="0"/>
              <a:t>Boiling</a:t>
            </a:r>
          </a:p>
        </p:txBody>
      </p:sp>
      <p:sp>
        <p:nvSpPr>
          <p:cNvPr id="136" name="Rectangle 135">
            <a:extLst>
              <a:ext uri="{FF2B5EF4-FFF2-40B4-BE49-F238E27FC236}">
                <a16:creationId xmlns:a16="http://schemas.microsoft.com/office/drawing/2014/main" id="{B5B6A405-4AA0-4EFD-A2C1-A1DA54AED639}"/>
              </a:ext>
            </a:extLst>
          </p:cNvPr>
          <p:cNvSpPr/>
          <p:nvPr/>
        </p:nvSpPr>
        <p:spPr>
          <a:xfrm>
            <a:off x="7637038" y="2680467"/>
            <a:ext cx="1108749" cy="58328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800" dirty="0"/>
              <a:t>Gin distillation (2-3 distillations)</a:t>
            </a:r>
          </a:p>
        </p:txBody>
      </p:sp>
      <p:sp>
        <p:nvSpPr>
          <p:cNvPr id="137" name="Rectangle : coins arrondis 58">
            <a:extLst>
              <a:ext uri="{FF2B5EF4-FFF2-40B4-BE49-F238E27FC236}">
                <a16:creationId xmlns:a16="http://schemas.microsoft.com/office/drawing/2014/main" id="{FEF2C6FB-5EA2-4244-8DEE-0933669A58FC}"/>
              </a:ext>
            </a:extLst>
          </p:cNvPr>
          <p:cNvSpPr/>
          <p:nvPr/>
        </p:nvSpPr>
        <p:spPr>
          <a:xfrm>
            <a:off x="8163545" y="3808158"/>
            <a:ext cx="611332" cy="35152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800" dirty="0"/>
              <a:t>Aging in cask?</a:t>
            </a:r>
          </a:p>
        </p:txBody>
      </p:sp>
      <p:sp>
        <p:nvSpPr>
          <p:cNvPr id="138" name="Rectangle : coins arrondis 58">
            <a:extLst>
              <a:ext uri="{FF2B5EF4-FFF2-40B4-BE49-F238E27FC236}">
                <a16:creationId xmlns:a16="http://schemas.microsoft.com/office/drawing/2014/main" id="{FEF2C6FB-5EA2-4244-8DEE-0933669A58FC}"/>
              </a:ext>
            </a:extLst>
          </p:cNvPr>
          <p:cNvSpPr/>
          <p:nvPr/>
        </p:nvSpPr>
        <p:spPr>
          <a:xfrm>
            <a:off x="8111821" y="4391049"/>
            <a:ext cx="707499" cy="21911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800" dirty="0"/>
              <a:t>Bottling</a:t>
            </a:r>
          </a:p>
        </p:txBody>
      </p:sp>
      <p:sp>
        <p:nvSpPr>
          <p:cNvPr id="139" name="Rectangle 138">
            <a:extLst>
              <a:ext uri="{FF2B5EF4-FFF2-40B4-BE49-F238E27FC236}">
                <a16:creationId xmlns:a16="http://schemas.microsoft.com/office/drawing/2014/main" id="{DDF37F5D-43F6-40C2-B803-CC07C6D18B06}"/>
              </a:ext>
            </a:extLst>
          </p:cNvPr>
          <p:cNvSpPr/>
          <p:nvPr/>
        </p:nvSpPr>
        <p:spPr>
          <a:xfrm>
            <a:off x="8452463" y="639903"/>
            <a:ext cx="898013" cy="47168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800" dirty="0"/>
              <a:t>Packaging (cork, plastic cover, labels, carton)</a:t>
            </a:r>
          </a:p>
        </p:txBody>
      </p:sp>
      <p:sp>
        <p:nvSpPr>
          <p:cNvPr id="141" name="Rectangle : coins arrondis 58">
            <a:extLst>
              <a:ext uri="{FF2B5EF4-FFF2-40B4-BE49-F238E27FC236}">
                <a16:creationId xmlns:a16="http://schemas.microsoft.com/office/drawing/2014/main" id="{FEF2C6FB-5EA2-4244-8DEE-0933669A58FC}"/>
              </a:ext>
            </a:extLst>
          </p:cNvPr>
          <p:cNvSpPr/>
          <p:nvPr/>
        </p:nvSpPr>
        <p:spPr>
          <a:xfrm>
            <a:off x="7346933" y="4681164"/>
            <a:ext cx="611332" cy="425705"/>
          </a:xfrm>
          <a:prstGeom prst="roundRect">
            <a:avLst/>
          </a:prstGeom>
          <a:ln>
            <a:solidFill>
              <a:schemeClr val="bg1">
                <a:lumMod val="5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800" dirty="0"/>
              <a:t>Solid Waste</a:t>
            </a:r>
          </a:p>
        </p:txBody>
      </p:sp>
      <p:sp>
        <p:nvSpPr>
          <p:cNvPr id="142" name="Rectangle : coins arrondis 57">
            <a:extLst>
              <a:ext uri="{FF2B5EF4-FFF2-40B4-BE49-F238E27FC236}">
                <a16:creationId xmlns:a16="http://schemas.microsoft.com/office/drawing/2014/main" id="{84894439-D5ED-4740-BA8E-05CE44CBF5D0}"/>
              </a:ext>
            </a:extLst>
          </p:cNvPr>
          <p:cNvSpPr/>
          <p:nvPr/>
        </p:nvSpPr>
        <p:spPr>
          <a:xfrm>
            <a:off x="6439892" y="4688048"/>
            <a:ext cx="882823" cy="427450"/>
          </a:xfrm>
          <a:prstGeom prst="roundRect">
            <a:avLst/>
          </a:prstGeom>
          <a:ln>
            <a:solidFill>
              <a:schemeClr val="bg1">
                <a:lumMod val="5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800" dirty="0">
                <a:cs typeface="Arial" panose="020B0604020202020204" pitchFamily="34" charset="0"/>
              </a:rPr>
              <a:t>Waste Water (</a:t>
            </a:r>
            <a:r>
              <a:rPr lang="en-GB" sz="800" dirty="0"/>
              <a:t>spent lees)</a:t>
            </a:r>
          </a:p>
        </p:txBody>
      </p:sp>
      <p:sp>
        <p:nvSpPr>
          <p:cNvPr id="143" name="Rectangle : coins arrondis 36">
            <a:extLst>
              <a:ext uri="{FF2B5EF4-FFF2-40B4-BE49-F238E27FC236}">
                <a16:creationId xmlns:a16="http://schemas.microsoft.com/office/drawing/2014/main" id="{3B4BF2B0-337E-42B6-BDCF-CBEE856C0481}"/>
              </a:ext>
            </a:extLst>
          </p:cNvPr>
          <p:cNvSpPr/>
          <p:nvPr/>
        </p:nvSpPr>
        <p:spPr>
          <a:xfrm>
            <a:off x="5071178" y="4693275"/>
            <a:ext cx="865425" cy="427450"/>
          </a:xfrm>
          <a:prstGeom prst="roundRect">
            <a:avLst/>
          </a:prstGeom>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800" dirty="0"/>
              <a:t>Fugitive emission (from refrigeration)</a:t>
            </a:r>
          </a:p>
        </p:txBody>
      </p:sp>
      <p:sp>
        <p:nvSpPr>
          <p:cNvPr id="144" name="Rectangle : coins arrondis 58">
            <a:extLst>
              <a:ext uri="{FF2B5EF4-FFF2-40B4-BE49-F238E27FC236}">
                <a16:creationId xmlns:a16="http://schemas.microsoft.com/office/drawing/2014/main" id="{FEF2C6FB-5EA2-4244-8DEE-0933669A58FC}"/>
              </a:ext>
            </a:extLst>
          </p:cNvPr>
          <p:cNvSpPr/>
          <p:nvPr/>
        </p:nvSpPr>
        <p:spPr>
          <a:xfrm>
            <a:off x="8146797" y="4689428"/>
            <a:ext cx="611332" cy="38775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800" dirty="0"/>
              <a:t>Packaging</a:t>
            </a:r>
          </a:p>
        </p:txBody>
      </p:sp>
      <p:sp>
        <p:nvSpPr>
          <p:cNvPr id="146" name="Oval 145"/>
          <p:cNvSpPr/>
          <p:nvPr/>
        </p:nvSpPr>
        <p:spPr>
          <a:xfrm>
            <a:off x="6655705" y="1743384"/>
            <a:ext cx="833757" cy="519712"/>
          </a:xfrm>
          <a:prstGeom prst="ellipse">
            <a:avLst/>
          </a:prstGeom>
          <a:ln>
            <a:solidFill>
              <a:srgbClr val="7030A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700" dirty="0">
                <a:solidFill>
                  <a:srgbClr val="7030A0"/>
                </a:solidFill>
              </a:rPr>
              <a:t>Energy (electrical, thermal, fossil fuel)</a:t>
            </a:r>
          </a:p>
        </p:txBody>
      </p:sp>
      <p:sp>
        <p:nvSpPr>
          <p:cNvPr id="147" name="Rounded Rectangle 146">
            <a:extLst>
              <a:ext uri="{FF2B5EF4-FFF2-40B4-BE49-F238E27FC236}">
                <a16:creationId xmlns:a16="http://schemas.microsoft.com/office/drawing/2014/main" id="{F8655545-A254-4867-8675-EE00C7346467}"/>
              </a:ext>
            </a:extLst>
          </p:cNvPr>
          <p:cNvSpPr/>
          <p:nvPr/>
        </p:nvSpPr>
        <p:spPr>
          <a:xfrm>
            <a:off x="4556071" y="4707614"/>
            <a:ext cx="484870" cy="414550"/>
          </a:xfrm>
          <a:prstGeom prst="roundRect">
            <a:avLst/>
          </a:prstGeom>
          <a:ln>
            <a:solidFill>
              <a:schemeClr val="bg1">
                <a:lumMod val="5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800" dirty="0"/>
              <a:t>DDGS</a:t>
            </a:r>
          </a:p>
        </p:txBody>
      </p:sp>
      <p:pic>
        <p:nvPicPr>
          <p:cNvPr id="148" name="Picture 14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20505" y="3071485"/>
            <a:ext cx="412462" cy="364326"/>
          </a:xfrm>
          <a:prstGeom prst="rect">
            <a:avLst/>
          </a:prstGeom>
          <a:ln>
            <a:solidFill>
              <a:schemeClr val="tx1"/>
            </a:solidFill>
          </a:ln>
        </p:spPr>
      </p:pic>
      <p:sp>
        <p:nvSpPr>
          <p:cNvPr id="149" name="Rectangle 148">
            <a:extLst>
              <a:ext uri="{FF2B5EF4-FFF2-40B4-BE49-F238E27FC236}">
                <a16:creationId xmlns:a16="http://schemas.microsoft.com/office/drawing/2014/main" id="{F1E055C5-8993-4B97-9491-9330C9697191}"/>
              </a:ext>
            </a:extLst>
          </p:cNvPr>
          <p:cNvSpPr/>
          <p:nvPr/>
        </p:nvSpPr>
        <p:spPr>
          <a:xfrm>
            <a:off x="9960829" y="1526761"/>
            <a:ext cx="1658490" cy="3891248"/>
          </a:xfrm>
          <a:prstGeom prst="rect">
            <a:avLst/>
          </a:prstGeom>
          <a:no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0" name="Rectangle 149">
            <a:extLst>
              <a:ext uri="{FF2B5EF4-FFF2-40B4-BE49-F238E27FC236}">
                <a16:creationId xmlns:a16="http://schemas.microsoft.com/office/drawing/2014/main" id="{F8655545-A254-4867-8675-EE00C7346467}"/>
              </a:ext>
            </a:extLst>
          </p:cNvPr>
          <p:cNvSpPr/>
          <p:nvPr/>
        </p:nvSpPr>
        <p:spPr>
          <a:xfrm>
            <a:off x="10322127" y="1589939"/>
            <a:ext cx="926461" cy="2682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000" b="1" dirty="0"/>
              <a:t>FEEDMILL</a:t>
            </a:r>
          </a:p>
        </p:txBody>
      </p:sp>
      <p:sp>
        <p:nvSpPr>
          <p:cNvPr id="151" name="Rectangle 150">
            <a:extLst>
              <a:ext uri="{FF2B5EF4-FFF2-40B4-BE49-F238E27FC236}">
                <a16:creationId xmlns:a16="http://schemas.microsoft.com/office/drawing/2014/main" id="{F8655545-A254-4867-8675-EE00C7346467}"/>
              </a:ext>
            </a:extLst>
          </p:cNvPr>
          <p:cNvSpPr/>
          <p:nvPr/>
        </p:nvSpPr>
        <p:spPr>
          <a:xfrm>
            <a:off x="10691296" y="3578968"/>
            <a:ext cx="861990" cy="4049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Other ingredients (cereals, fishmeal, soy, poultry)</a:t>
            </a:r>
          </a:p>
        </p:txBody>
      </p:sp>
      <p:sp>
        <p:nvSpPr>
          <p:cNvPr id="152" name="Rectangle 151">
            <a:extLst>
              <a:ext uri="{FF2B5EF4-FFF2-40B4-BE49-F238E27FC236}">
                <a16:creationId xmlns:a16="http://schemas.microsoft.com/office/drawing/2014/main" id="{F8655545-A254-4867-8675-EE00C7346467}"/>
              </a:ext>
            </a:extLst>
          </p:cNvPr>
          <p:cNvSpPr/>
          <p:nvPr/>
        </p:nvSpPr>
        <p:spPr>
          <a:xfrm>
            <a:off x="10000036" y="2896730"/>
            <a:ext cx="983324" cy="576501"/>
          </a:xfrm>
          <a:prstGeom prst="rect">
            <a:avLst/>
          </a:prstGeom>
          <a:solidFill>
            <a:schemeClr val="accent1"/>
          </a:solidFill>
        </p:spPr>
        <p:style>
          <a:lnRef idx="2">
            <a:schemeClr val="accent5"/>
          </a:lnRef>
          <a:fillRef idx="1">
            <a:schemeClr val="lt1"/>
          </a:fillRef>
          <a:effectRef idx="0">
            <a:schemeClr val="accent5"/>
          </a:effectRef>
          <a:fontRef idx="minor">
            <a:schemeClr val="dk1"/>
          </a:fontRef>
        </p:style>
        <p:txBody>
          <a:bodyPr rtlCol="0" anchor="ctr"/>
          <a:lstStyle/>
          <a:p>
            <a:pPr algn="ctr"/>
            <a:r>
              <a:rPr lang="en-GB" sz="800" dirty="0"/>
              <a:t>Distiller grain/Nutrients extractions</a:t>
            </a:r>
          </a:p>
        </p:txBody>
      </p:sp>
      <p:pic>
        <p:nvPicPr>
          <p:cNvPr id="154" name="Picture 15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8980" y="5473154"/>
            <a:ext cx="412462" cy="364326"/>
          </a:xfrm>
          <a:prstGeom prst="rect">
            <a:avLst/>
          </a:prstGeom>
          <a:ln>
            <a:solidFill>
              <a:schemeClr val="tx1"/>
            </a:solidFill>
          </a:ln>
        </p:spPr>
      </p:pic>
      <p:sp>
        <p:nvSpPr>
          <p:cNvPr id="155" name="Rounded Rectangle 154"/>
          <p:cNvSpPr/>
          <p:nvPr/>
        </p:nvSpPr>
        <p:spPr>
          <a:xfrm>
            <a:off x="9992094" y="4097444"/>
            <a:ext cx="717151"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Agriculturefeed</a:t>
            </a:r>
            <a:r>
              <a:rPr lang="en-GB" sz="800" dirty="0">
                <a:solidFill>
                  <a:schemeClr val="tx1"/>
                </a:solidFill>
              </a:rPr>
              <a:t> production</a:t>
            </a:r>
          </a:p>
        </p:txBody>
      </p:sp>
      <p:sp>
        <p:nvSpPr>
          <p:cNvPr id="156" name="Rectangle : coins arrondis 58">
            <a:extLst>
              <a:ext uri="{FF2B5EF4-FFF2-40B4-BE49-F238E27FC236}">
                <a16:creationId xmlns:a16="http://schemas.microsoft.com/office/drawing/2014/main" id="{FEF2C6FB-5EA2-4244-8DEE-0933669A58FC}"/>
              </a:ext>
            </a:extLst>
          </p:cNvPr>
          <p:cNvSpPr/>
          <p:nvPr/>
        </p:nvSpPr>
        <p:spPr>
          <a:xfrm>
            <a:off x="9262930" y="57033"/>
            <a:ext cx="1521763" cy="1099653"/>
          </a:xfrm>
          <a:prstGeom prst="cloud">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r-FR" sz="800" dirty="0">
                <a:solidFill>
                  <a:schemeClr val="tx1"/>
                </a:solidFill>
              </a:rPr>
              <a:t>N.B: </a:t>
            </a:r>
            <a:r>
              <a:rPr lang="fr-FR" sz="800" dirty="0" err="1">
                <a:solidFill>
                  <a:schemeClr val="tx1"/>
                </a:solidFill>
              </a:rPr>
              <a:t>Protein</a:t>
            </a:r>
            <a:r>
              <a:rPr lang="fr-FR" sz="800" dirty="0">
                <a:solidFill>
                  <a:schemeClr val="tx1"/>
                </a:solidFill>
              </a:rPr>
              <a:t> content </a:t>
            </a:r>
            <a:r>
              <a:rPr lang="fr-FR" sz="800" dirty="0" err="1">
                <a:solidFill>
                  <a:schemeClr val="tx1"/>
                </a:solidFill>
              </a:rPr>
              <a:t>will</a:t>
            </a:r>
            <a:r>
              <a:rPr lang="fr-FR" sz="800" dirty="0">
                <a:solidFill>
                  <a:schemeClr val="tx1"/>
                </a:solidFill>
              </a:rPr>
              <a:t> </a:t>
            </a:r>
            <a:r>
              <a:rPr lang="fr-FR" sz="800" dirty="0" err="1">
                <a:solidFill>
                  <a:schemeClr val="tx1"/>
                </a:solidFill>
              </a:rPr>
              <a:t>differ</a:t>
            </a:r>
            <a:r>
              <a:rPr lang="fr-FR" sz="800" dirty="0">
                <a:solidFill>
                  <a:schemeClr val="tx1"/>
                </a:solidFill>
              </a:rPr>
              <a:t> </a:t>
            </a:r>
            <a:r>
              <a:rPr lang="fr-FR" sz="800" dirty="0" err="1">
                <a:solidFill>
                  <a:schemeClr val="tx1"/>
                </a:solidFill>
              </a:rPr>
              <a:t>between</a:t>
            </a:r>
            <a:r>
              <a:rPr lang="fr-FR" sz="800" dirty="0">
                <a:solidFill>
                  <a:schemeClr val="tx1"/>
                </a:solidFill>
              </a:rPr>
              <a:t> CRAL, CRPL, CINT. </a:t>
            </a:r>
            <a:r>
              <a:rPr lang="fr-FR" sz="800" dirty="0" err="1">
                <a:solidFill>
                  <a:schemeClr val="tx1"/>
                </a:solidFill>
              </a:rPr>
              <a:t>Maybe</a:t>
            </a:r>
            <a:r>
              <a:rPr lang="fr-FR" sz="800" dirty="0">
                <a:solidFill>
                  <a:schemeClr val="tx1"/>
                </a:solidFill>
              </a:rPr>
              <a:t> </a:t>
            </a:r>
            <a:r>
              <a:rPr lang="fr-FR" sz="800" dirty="0" err="1">
                <a:solidFill>
                  <a:schemeClr val="tx1"/>
                </a:solidFill>
              </a:rPr>
              <a:t>consider</a:t>
            </a:r>
            <a:r>
              <a:rPr lang="fr-FR" sz="800" dirty="0">
                <a:solidFill>
                  <a:schemeClr val="tx1"/>
                </a:solidFill>
              </a:rPr>
              <a:t> a </a:t>
            </a:r>
            <a:r>
              <a:rPr lang="fr-FR" sz="800" dirty="0" err="1">
                <a:solidFill>
                  <a:schemeClr val="tx1"/>
                </a:solidFill>
              </a:rPr>
              <a:t>nutrient</a:t>
            </a:r>
            <a:r>
              <a:rPr lang="fr-FR" sz="800" dirty="0">
                <a:solidFill>
                  <a:schemeClr val="tx1"/>
                </a:solidFill>
              </a:rPr>
              <a:t> index</a:t>
            </a:r>
          </a:p>
        </p:txBody>
      </p:sp>
      <p:sp>
        <p:nvSpPr>
          <p:cNvPr id="171" name="Rectangle 170">
            <a:extLst>
              <a:ext uri="{FF2B5EF4-FFF2-40B4-BE49-F238E27FC236}">
                <a16:creationId xmlns:a16="http://schemas.microsoft.com/office/drawing/2014/main" id="{F8655545-A254-4867-8675-EE00C7346467}"/>
              </a:ext>
            </a:extLst>
          </p:cNvPr>
          <p:cNvSpPr/>
          <p:nvPr/>
        </p:nvSpPr>
        <p:spPr>
          <a:xfrm>
            <a:off x="9757271" y="6167566"/>
            <a:ext cx="1195022" cy="28279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800" dirty="0"/>
              <a:t>Agricultural and aquaculture feed</a:t>
            </a:r>
          </a:p>
        </p:txBody>
      </p:sp>
      <p:sp>
        <p:nvSpPr>
          <p:cNvPr id="172" name="Rectangle : coins arrondis 58">
            <a:extLst>
              <a:ext uri="{FF2B5EF4-FFF2-40B4-BE49-F238E27FC236}">
                <a16:creationId xmlns:a16="http://schemas.microsoft.com/office/drawing/2014/main" id="{FEF2C6FB-5EA2-4244-8DEE-0933669A58FC}"/>
              </a:ext>
            </a:extLst>
          </p:cNvPr>
          <p:cNvSpPr/>
          <p:nvPr/>
        </p:nvSpPr>
        <p:spPr>
          <a:xfrm>
            <a:off x="8507049" y="6063821"/>
            <a:ext cx="759491" cy="25242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800" dirty="0"/>
              <a:t>Distribution</a:t>
            </a:r>
          </a:p>
        </p:txBody>
      </p:sp>
      <p:sp>
        <p:nvSpPr>
          <p:cNvPr id="173" name="Rectangle : coins arrondis 58">
            <a:extLst>
              <a:ext uri="{FF2B5EF4-FFF2-40B4-BE49-F238E27FC236}">
                <a16:creationId xmlns:a16="http://schemas.microsoft.com/office/drawing/2014/main" id="{FEF2C6FB-5EA2-4244-8DEE-0933669A58FC}"/>
              </a:ext>
            </a:extLst>
          </p:cNvPr>
          <p:cNvSpPr/>
          <p:nvPr/>
        </p:nvSpPr>
        <p:spPr>
          <a:xfrm>
            <a:off x="7193460" y="5604175"/>
            <a:ext cx="1306538" cy="252423"/>
          </a:xfrm>
          <a:prstGeom prst="round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800" dirty="0"/>
              <a:t>Landfills/Compost/</a:t>
            </a:r>
            <a:r>
              <a:rPr lang="en-GB" sz="800" dirty="0" err="1"/>
              <a:t>Biorefinery</a:t>
            </a:r>
            <a:r>
              <a:rPr lang="en-GB" sz="800" dirty="0"/>
              <a:t>/</a:t>
            </a:r>
            <a:r>
              <a:rPr lang="en-GB" sz="800" dirty="0" err="1"/>
              <a:t>inceniration</a:t>
            </a:r>
            <a:endParaRPr lang="en-GB" sz="800" dirty="0"/>
          </a:p>
        </p:txBody>
      </p:sp>
      <p:cxnSp>
        <p:nvCxnSpPr>
          <p:cNvPr id="174" name="Straight Connector 173"/>
          <p:cNvCxnSpPr>
            <a:cxnSpLocks/>
          </p:cNvCxnSpPr>
          <p:nvPr/>
        </p:nvCxnSpPr>
        <p:spPr>
          <a:xfrm flipH="1">
            <a:off x="157624" y="1109265"/>
            <a:ext cx="4321" cy="4605683"/>
          </a:xfrm>
          <a:prstGeom prst="line">
            <a:avLst/>
          </a:prstGeom>
          <a:ln w="25400">
            <a:prstDash val="sysDot"/>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a:cxnSpLocks/>
            <a:stCxn id="248" idx="1"/>
          </p:cNvCxnSpPr>
          <p:nvPr/>
        </p:nvCxnSpPr>
        <p:spPr>
          <a:xfrm flipH="1">
            <a:off x="150010" y="5741460"/>
            <a:ext cx="5869756" cy="24186"/>
          </a:xfrm>
          <a:prstGeom prst="line">
            <a:avLst/>
          </a:prstGeom>
          <a:ln w="25400">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a:cxnSpLocks/>
          </p:cNvCxnSpPr>
          <p:nvPr/>
        </p:nvCxnSpPr>
        <p:spPr>
          <a:xfrm flipH="1">
            <a:off x="158421" y="1109943"/>
            <a:ext cx="268063" cy="0"/>
          </a:xfrm>
          <a:prstGeom prst="line">
            <a:avLst/>
          </a:prstGeom>
          <a:ln w="38100">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8" name="Elbow Connector 197"/>
          <p:cNvCxnSpPr>
            <a:stCxn id="118" idx="0"/>
            <a:endCxn id="126" idx="1"/>
          </p:cNvCxnSpPr>
          <p:nvPr/>
        </p:nvCxnSpPr>
        <p:spPr>
          <a:xfrm rot="5400000" flipH="1" flipV="1">
            <a:off x="3051804" y="1929817"/>
            <a:ext cx="2711024" cy="409587"/>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126" idx="2"/>
          </p:cNvCxnSpPr>
          <p:nvPr/>
        </p:nvCxnSpPr>
        <p:spPr>
          <a:xfrm flipH="1">
            <a:off x="4978118" y="913213"/>
            <a:ext cx="1" cy="278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p:nvPr/>
        </p:nvCxnSpPr>
        <p:spPr>
          <a:xfrm flipH="1">
            <a:off x="4978118" y="1637713"/>
            <a:ext cx="1" cy="278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5" name="Elbow Connector 204"/>
          <p:cNvCxnSpPr>
            <a:stCxn id="134" idx="3"/>
          </p:cNvCxnSpPr>
          <p:nvPr/>
        </p:nvCxnSpPr>
        <p:spPr>
          <a:xfrm>
            <a:off x="5344127" y="2201668"/>
            <a:ext cx="221288" cy="48222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8" name="Straight Arrow Connector 207"/>
          <p:cNvCxnSpPr>
            <a:cxnSpLocks/>
            <a:stCxn id="127" idx="2"/>
          </p:cNvCxnSpPr>
          <p:nvPr/>
        </p:nvCxnSpPr>
        <p:spPr>
          <a:xfrm flipH="1">
            <a:off x="5665990" y="1013341"/>
            <a:ext cx="13486" cy="16636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2" name="Elbow Connector 211"/>
          <p:cNvCxnSpPr>
            <a:cxnSpLocks/>
            <a:stCxn id="128" idx="2"/>
          </p:cNvCxnSpPr>
          <p:nvPr/>
        </p:nvCxnSpPr>
        <p:spPr>
          <a:xfrm rot="5400000">
            <a:off x="5094377" y="1560740"/>
            <a:ext cx="1788494" cy="444110"/>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7" name="Elbow Connector 216"/>
          <p:cNvCxnSpPr>
            <a:stCxn id="135" idx="3"/>
            <a:endCxn id="136" idx="0"/>
          </p:cNvCxnSpPr>
          <p:nvPr/>
        </p:nvCxnSpPr>
        <p:spPr>
          <a:xfrm>
            <a:off x="7451883" y="2497774"/>
            <a:ext cx="739530" cy="18269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9" name="Elbow Connector 218"/>
          <p:cNvCxnSpPr>
            <a:stCxn id="135" idx="1"/>
            <a:endCxn id="125" idx="0"/>
          </p:cNvCxnSpPr>
          <p:nvPr/>
        </p:nvCxnSpPr>
        <p:spPr>
          <a:xfrm rot="10800000" flipV="1">
            <a:off x="5981949" y="2497774"/>
            <a:ext cx="724818" cy="17926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0" name="Straight Arrow Connector 219"/>
          <p:cNvCxnSpPr/>
          <p:nvPr/>
        </p:nvCxnSpPr>
        <p:spPr>
          <a:xfrm flipV="1">
            <a:off x="7442579" y="2783712"/>
            <a:ext cx="185804" cy="3254"/>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29" name="Straight Arrow Connector 228"/>
          <p:cNvCxnSpPr>
            <a:stCxn id="131" idx="1"/>
          </p:cNvCxnSpPr>
          <p:nvPr/>
        </p:nvCxnSpPr>
        <p:spPr>
          <a:xfrm flipH="1">
            <a:off x="6495686" y="2748961"/>
            <a:ext cx="211081" cy="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31" name="Curved Connector 230"/>
          <p:cNvCxnSpPr>
            <a:stCxn id="146" idx="6"/>
          </p:cNvCxnSpPr>
          <p:nvPr/>
        </p:nvCxnSpPr>
        <p:spPr>
          <a:xfrm>
            <a:off x="7489462" y="2003240"/>
            <a:ext cx="302772" cy="673800"/>
          </a:xfrm>
          <a:prstGeom prst="curvedConnector2">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35" name="Curved Connector 234"/>
          <p:cNvCxnSpPr>
            <a:stCxn id="146" idx="2"/>
          </p:cNvCxnSpPr>
          <p:nvPr/>
        </p:nvCxnSpPr>
        <p:spPr>
          <a:xfrm rot="10800000" flipV="1">
            <a:off x="6293317" y="2003240"/>
            <a:ext cx="362388" cy="673800"/>
          </a:xfrm>
          <a:prstGeom prst="curvedConnector2">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37" name="Straight Arrow Connector 236"/>
          <p:cNvCxnSpPr>
            <a:endCxn id="132" idx="1"/>
          </p:cNvCxnSpPr>
          <p:nvPr/>
        </p:nvCxnSpPr>
        <p:spPr>
          <a:xfrm flipV="1">
            <a:off x="5281550" y="1427892"/>
            <a:ext cx="1173378" cy="1214558"/>
          </a:xfrm>
          <a:prstGeom prst="straightConnector1">
            <a:avLst/>
          </a:prstGeom>
          <a:ln>
            <a:solidFill>
              <a:srgbClr val="FFC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a:off x="7322716" y="1030589"/>
            <a:ext cx="0" cy="2076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5" name="Elbow Connector 244"/>
          <p:cNvCxnSpPr>
            <a:stCxn id="132" idx="3"/>
            <a:endCxn id="136" idx="0"/>
          </p:cNvCxnSpPr>
          <p:nvPr/>
        </p:nvCxnSpPr>
        <p:spPr>
          <a:xfrm>
            <a:off x="7490041" y="1427892"/>
            <a:ext cx="701372" cy="125257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a:stCxn id="125" idx="2"/>
          </p:cNvCxnSpPr>
          <p:nvPr/>
        </p:nvCxnSpPr>
        <p:spPr>
          <a:xfrm flipH="1">
            <a:off x="5981948" y="3266768"/>
            <a:ext cx="1" cy="8149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9" name="Elbow Connector 268"/>
          <p:cNvCxnSpPr>
            <a:endCxn id="142" idx="0"/>
          </p:cNvCxnSpPr>
          <p:nvPr/>
        </p:nvCxnSpPr>
        <p:spPr>
          <a:xfrm>
            <a:off x="5981948" y="4081716"/>
            <a:ext cx="899356" cy="606332"/>
          </a:xfrm>
          <a:prstGeom prst="bentConnector2">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1" name="Elbow Connector 270"/>
          <p:cNvCxnSpPr>
            <a:endCxn id="147" idx="0"/>
          </p:cNvCxnSpPr>
          <p:nvPr/>
        </p:nvCxnSpPr>
        <p:spPr>
          <a:xfrm rot="10800000" flipV="1">
            <a:off x="4798506" y="4079638"/>
            <a:ext cx="1192166" cy="627975"/>
          </a:xfrm>
          <a:prstGeom prst="bentConnector2">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4" name="Straight Arrow Connector 273"/>
          <p:cNvCxnSpPr/>
          <p:nvPr/>
        </p:nvCxnSpPr>
        <p:spPr>
          <a:xfrm>
            <a:off x="5800549" y="4073550"/>
            <a:ext cx="3429" cy="604344"/>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8" name="Straight Connector 277"/>
          <p:cNvCxnSpPr>
            <a:endCxn id="137" idx="0"/>
          </p:cNvCxnSpPr>
          <p:nvPr/>
        </p:nvCxnSpPr>
        <p:spPr>
          <a:xfrm>
            <a:off x="8469211" y="3261044"/>
            <a:ext cx="0" cy="5471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9" name="Straight Connector 278"/>
          <p:cNvCxnSpPr>
            <a:stCxn id="137" idx="2"/>
            <a:endCxn id="138" idx="0"/>
          </p:cNvCxnSpPr>
          <p:nvPr/>
        </p:nvCxnSpPr>
        <p:spPr>
          <a:xfrm flipH="1">
            <a:off x="8465571" y="4159686"/>
            <a:ext cx="3640" cy="2313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85" name="Straight Connector 284"/>
          <p:cNvCxnSpPr>
            <a:stCxn id="138" idx="2"/>
            <a:endCxn id="144" idx="0"/>
          </p:cNvCxnSpPr>
          <p:nvPr/>
        </p:nvCxnSpPr>
        <p:spPr>
          <a:xfrm flipH="1">
            <a:off x="8452463" y="4610162"/>
            <a:ext cx="13108" cy="792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90" name="Straight Arrow Connector 289"/>
          <p:cNvCxnSpPr/>
          <p:nvPr/>
        </p:nvCxnSpPr>
        <p:spPr>
          <a:xfrm flipV="1">
            <a:off x="9588611" y="1109943"/>
            <a:ext cx="16247" cy="1953535"/>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93" name="Elbow Connector 292"/>
          <p:cNvCxnSpPr>
            <a:stCxn id="147" idx="2"/>
            <a:endCxn id="148" idx="2"/>
          </p:cNvCxnSpPr>
          <p:nvPr/>
        </p:nvCxnSpPr>
        <p:spPr>
          <a:xfrm rot="5400000" flipH="1" flipV="1">
            <a:off x="6419444" y="1814873"/>
            <a:ext cx="1686353" cy="4928230"/>
          </a:xfrm>
          <a:prstGeom prst="bentConnector3">
            <a:avLst>
              <a:gd name="adj1" fmla="val -13556"/>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5" name="Elbow Connector 294"/>
          <p:cNvCxnSpPr>
            <a:endCxn id="144" idx="3"/>
          </p:cNvCxnSpPr>
          <p:nvPr/>
        </p:nvCxnSpPr>
        <p:spPr>
          <a:xfrm rot="5400000">
            <a:off x="7070053" y="2798020"/>
            <a:ext cx="3773362" cy="397209"/>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96" name="Straight Connector 295"/>
          <p:cNvCxnSpPr/>
          <p:nvPr/>
        </p:nvCxnSpPr>
        <p:spPr>
          <a:xfrm>
            <a:off x="8825800" y="4501600"/>
            <a:ext cx="3295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Arrow Connector 301"/>
          <p:cNvCxnSpPr/>
          <p:nvPr/>
        </p:nvCxnSpPr>
        <p:spPr>
          <a:xfrm flipH="1">
            <a:off x="7704814" y="3268914"/>
            <a:ext cx="7907" cy="140898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5" name="Elbow Connector 304"/>
          <p:cNvCxnSpPr/>
          <p:nvPr/>
        </p:nvCxnSpPr>
        <p:spPr>
          <a:xfrm rot="10800000" flipV="1">
            <a:off x="7139184" y="4159685"/>
            <a:ext cx="567060" cy="502200"/>
          </a:xfrm>
          <a:prstGeom prst="bentConnector3">
            <a:avLst>
              <a:gd name="adj1" fmla="val 100788"/>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8" name="Elbow Connector 307"/>
          <p:cNvCxnSpPr/>
          <p:nvPr/>
        </p:nvCxnSpPr>
        <p:spPr>
          <a:xfrm>
            <a:off x="8191412" y="1109943"/>
            <a:ext cx="840338" cy="201266"/>
          </a:xfrm>
          <a:prstGeom prst="bentConnector3">
            <a:avLst>
              <a:gd name="adj1" fmla="val -28535"/>
            </a:avLst>
          </a:prstGeom>
        </p:spPr>
        <p:style>
          <a:lnRef idx="1">
            <a:schemeClr val="accent1"/>
          </a:lnRef>
          <a:fillRef idx="0">
            <a:schemeClr val="accent1"/>
          </a:fillRef>
          <a:effectRef idx="0">
            <a:schemeClr val="accent1"/>
          </a:effectRef>
          <a:fontRef idx="minor">
            <a:schemeClr val="tx1"/>
          </a:fontRef>
        </p:style>
      </p:cxnSp>
      <p:cxnSp>
        <p:nvCxnSpPr>
          <p:cNvPr id="313" name="Elbow Connector 312"/>
          <p:cNvCxnSpPr>
            <a:stCxn id="148" idx="0"/>
            <a:endCxn id="150" idx="1"/>
          </p:cNvCxnSpPr>
          <p:nvPr/>
        </p:nvCxnSpPr>
        <p:spPr>
          <a:xfrm rot="5400000" flipH="1" flipV="1">
            <a:off x="9350716" y="2100075"/>
            <a:ext cx="1347431" cy="59539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318" name="Rectangle 317">
            <a:extLst>
              <a:ext uri="{FF2B5EF4-FFF2-40B4-BE49-F238E27FC236}">
                <a16:creationId xmlns:a16="http://schemas.microsoft.com/office/drawing/2014/main" id="{F8655545-A254-4867-8675-EE00C7346467}"/>
              </a:ext>
            </a:extLst>
          </p:cNvPr>
          <p:cNvSpPr/>
          <p:nvPr/>
        </p:nvSpPr>
        <p:spPr>
          <a:xfrm>
            <a:off x="10121647" y="2195247"/>
            <a:ext cx="802962" cy="2682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Drying process (if applicable)</a:t>
            </a:r>
          </a:p>
        </p:txBody>
      </p:sp>
      <p:cxnSp>
        <p:nvCxnSpPr>
          <p:cNvPr id="338" name="Straight Connector 337"/>
          <p:cNvCxnSpPr>
            <a:stCxn id="155" idx="2"/>
            <a:endCxn id="154" idx="0"/>
          </p:cNvCxnSpPr>
          <p:nvPr/>
        </p:nvCxnSpPr>
        <p:spPr>
          <a:xfrm>
            <a:off x="10350670" y="5011844"/>
            <a:ext cx="4541" cy="461310"/>
          </a:xfrm>
          <a:prstGeom prst="line">
            <a:avLst/>
          </a:prstGeom>
        </p:spPr>
        <p:style>
          <a:lnRef idx="1">
            <a:schemeClr val="accent1"/>
          </a:lnRef>
          <a:fillRef idx="0">
            <a:schemeClr val="accent1"/>
          </a:fillRef>
          <a:effectRef idx="0">
            <a:schemeClr val="accent1"/>
          </a:effectRef>
          <a:fontRef idx="minor">
            <a:schemeClr val="tx1"/>
          </a:fontRef>
        </p:style>
      </p:cxnSp>
      <p:sp>
        <p:nvSpPr>
          <p:cNvPr id="346" name="TextBox 345"/>
          <p:cNvSpPr txBox="1"/>
          <p:nvPr/>
        </p:nvSpPr>
        <p:spPr>
          <a:xfrm>
            <a:off x="212637" y="6023136"/>
            <a:ext cx="5929657" cy="707886"/>
          </a:xfrm>
          <a:prstGeom prst="rect">
            <a:avLst/>
          </a:prstGeom>
          <a:noFill/>
          <a:ln>
            <a:solidFill>
              <a:schemeClr val="bg1"/>
            </a:solidFill>
          </a:ln>
        </p:spPr>
        <p:txBody>
          <a:bodyPr wrap="square" rtlCol="0">
            <a:spAutoFit/>
          </a:bodyPr>
          <a:lstStyle/>
          <a:p>
            <a:r>
              <a:rPr lang="en-GB" sz="800" dirty="0"/>
              <a:t>Process flow	By products	Potential re-use and substitution	</a:t>
            </a:r>
          </a:p>
          <a:p>
            <a:r>
              <a:rPr lang="en-GB" sz="800" dirty="0"/>
              <a:t>Emissions (vapour, GHGs </a:t>
            </a:r>
            <a:r>
              <a:rPr lang="en-GB" sz="800" dirty="0" err="1"/>
              <a:t>etc</a:t>
            </a:r>
            <a:r>
              <a:rPr lang="en-GB" sz="800" dirty="0"/>
              <a:t>) 			</a:t>
            </a:r>
          </a:p>
          <a:p>
            <a:r>
              <a:rPr lang="en-GB" sz="800" dirty="0"/>
              <a:t>Transport</a:t>
            </a:r>
          </a:p>
          <a:p>
            <a:r>
              <a:rPr lang="en-GB" sz="800" dirty="0"/>
              <a:t>Leaching (this should be emphasised in agricultural system susceptible to high precipitation such as Scotland)</a:t>
            </a:r>
          </a:p>
          <a:p>
            <a:r>
              <a:rPr lang="en-GB" sz="800" dirty="0"/>
              <a:t>Energy (heat/electricity </a:t>
            </a:r>
            <a:r>
              <a:rPr lang="en-GB" sz="800" dirty="0" err="1"/>
              <a:t>etc</a:t>
            </a:r>
            <a:r>
              <a:rPr lang="en-GB" sz="800" dirty="0"/>
              <a:t>)</a:t>
            </a:r>
          </a:p>
        </p:txBody>
      </p:sp>
      <p:cxnSp>
        <p:nvCxnSpPr>
          <p:cNvPr id="349" name="Straight Arrow Connector 348"/>
          <p:cNvCxnSpPr/>
          <p:nvPr/>
        </p:nvCxnSpPr>
        <p:spPr>
          <a:xfrm>
            <a:off x="76782" y="6128631"/>
            <a:ext cx="17540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0" name="Straight Arrow Connector 349"/>
          <p:cNvCxnSpPr/>
          <p:nvPr/>
        </p:nvCxnSpPr>
        <p:spPr>
          <a:xfrm>
            <a:off x="88979" y="6257177"/>
            <a:ext cx="175405"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1" name="Straight Arrow Connector 350"/>
          <p:cNvCxnSpPr/>
          <p:nvPr/>
        </p:nvCxnSpPr>
        <p:spPr>
          <a:xfrm>
            <a:off x="93287" y="6393221"/>
            <a:ext cx="17540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2" name="Straight Arrow Connector 351"/>
          <p:cNvCxnSpPr/>
          <p:nvPr/>
        </p:nvCxnSpPr>
        <p:spPr>
          <a:xfrm>
            <a:off x="97535" y="6514270"/>
            <a:ext cx="175405" cy="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53" name="Straight Arrow Connector 352"/>
          <p:cNvCxnSpPr/>
          <p:nvPr/>
        </p:nvCxnSpPr>
        <p:spPr>
          <a:xfrm>
            <a:off x="97534" y="6626913"/>
            <a:ext cx="175405" cy="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54" name="Straight Arrow Connector 353"/>
          <p:cNvCxnSpPr/>
          <p:nvPr/>
        </p:nvCxnSpPr>
        <p:spPr>
          <a:xfrm>
            <a:off x="1005331" y="6128631"/>
            <a:ext cx="175405" cy="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6" name="Straight Arrow Connector 355"/>
          <p:cNvCxnSpPr/>
          <p:nvPr/>
        </p:nvCxnSpPr>
        <p:spPr>
          <a:xfrm>
            <a:off x="1830421" y="6128631"/>
            <a:ext cx="269014" cy="0"/>
          </a:xfrm>
          <a:prstGeom prst="straightConnector1">
            <a:avLst/>
          </a:prstGeom>
          <a:ln>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5" name="Curved Connector 364"/>
          <p:cNvCxnSpPr/>
          <p:nvPr/>
        </p:nvCxnSpPr>
        <p:spPr>
          <a:xfrm rot="5400000" flipH="1" flipV="1">
            <a:off x="1518796" y="4398713"/>
            <a:ext cx="166497" cy="69598"/>
          </a:xfrm>
          <a:prstGeom prst="curvedConnector3">
            <a:avLst>
              <a:gd name="adj1" fmla="val 64327"/>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7" name="Curved Connector 376"/>
          <p:cNvCxnSpPr>
            <a:cxnSpLocks/>
          </p:cNvCxnSpPr>
          <p:nvPr/>
        </p:nvCxnSpPr>
        <p:spPr>
          <a:xfrm rot="5400000">
            <a:off x="3351764" y="532463"/>
            <a:ext cx="514462" cy="172098"/>
          </a:xfrm>
          <a:prstGeom prst="curvedConnector3">
            <a:avLst>
              <a:gd name="adj1" fmla="val -12449"/>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80" name="Curved Connector 379"/>
          <p:cNvCxnSpPr/>
          <p:nvPr/>
        </p:nvCxnSpPr>
        <p:spPr>
          <a:xfrm rot="5400000" flipH="1" flipV="1">
            <a:off x="4283638" y="3321255"/>
            <a:ext cx="198743" cy="115530"/>
          </a:xfrm>
          <a:prstGeom prst="curvedConnector3">
            <a:avLst>
              <a:gd name="adj1" fmla="val -201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8" name="Straight Arrow Connector 387"/>
          <p:cNvCxnSpPr/>
          <p:nvPr/>
        </p:nvCxnSpPr>
        <p:spPr>
          <a:xfrm flipH="1">
            <a:off x="5663507" y="170357"/>
            <a:ext cx="2252" cy="3481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1" name="Straight Arrow Connector 390"/>
          <p:cNvCxnSpPr/>
          <p:nvPr/>
        </p:nvCxnSpPr>
        <p:spPr>
          <a:xfrm flipH="1">
            <a:off x="6178172" y="282885"/>
            <a:ext cx="2252" cy="3481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2" name="Straight Arrow Connector 391"/>
          <p:cNvCxnSpPr/>
          <p:nvPr/>
        </p:nvCxnSpPr>
        <p:spPr>
          <a:xfrm flipH="1">
            <a:off x="6988851" y="290790"/>
            <a:ext cx="2252" cy="3481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3" name="Straight Arrow Connector 392"/>
          <p:cNvCxnSpPr/>
          <p:nvPr/>
        </p:nvCxnSpPr>
        <p:spPr>
          <a:xfrm flipH="1">
            <a:off x="8165955" y="275945"/>
            <a:ext cx="2252" cy="3481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4" name="Straight Arrow Connector 393"/>
          <p:cNvCxnSpPr/>
          <p:nvPr/>
        </p:nvCxnSpPr>
        <p:spPr>
          <a:xfrm flipH="1">
            <a:off x="8895731" y="266190"/>
            <a:ext cx="2252" cy="3481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7" name="Straight Arrow Connector 396"/>
          <p:cNvCxnSpPr/>
          <p:nvPr/>
        </p:nvCxnSpPr>
        <p:spPr>
          <a:xfrm>
            <a:off x="6713413" y="5105601"/>
            <a:ext cx="5756" cy="49331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0" name="Curved Connector 399"/>
          <p:cNvCxnSpPr/>
          <p:nvPr/>
        </p:nvCxnSpPr>
        <p:spPr>
          <a:xfrm rot="16200000" flipH="1">
            <a:off x="7908675" y="4225715"/>
            <a:ext cx="224734" cy="144735"/>
          </a:xfrm>
          <a:prstGeom prst="curvedConnector3">
            <a:avLst>
              <a:gd name="adj1" fmla="val 95995"/>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03" name="Curved Connector 402"/>
          <p:cNvCxnSpPr/>
          <p:nvPr/>
        </p:nvCxnSpPr>
        <p:spPr>
          <a:xfrm rot="16200000" flipH="1">
            <a:off x="7957672" y="4573048"/>
            <a:ext cx="224734" cy="144735"/>
          </a:xfrm>
          <a:prstGeom prst="curvedConnector3">
            <a:avLst>
              <a:gd name="adj1" fmla="val 95995"/>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04" name="Curved Connector 403"/>
          <p:cNvCxnSpPr/>
          <p:nvPr/>
        </p:nvCxnSpPr>
        <p:spPr>
          <a:xfrm rot="5400000" flipH="1" flipV="1">
            <a:off x="7853693" y="493407"/>
            <a:ext cx="193877" cy="80305"/>
          </a:xfrm>
          <a:prstGeom prst="curvedConnector3">
            <a:avLst>
              <a:gd name="adj1" fmla="val 70506"/>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7" name="Curved Connector 406"/>
          <p:cNvCxnSpPr/>
          <p:nvPr/>
        </p:nvCxnSpPr>
        <p:spPr>
          <a:xfrm rot="5400000" flipH="1" flipV="1">
            <a:off x="8545529" y="495752"/>
            <a:ext cx="193877" cy="80305"/>
          </a:xfrm>
          <a:prstGeom prst="curvedConnector3">
            <a:avLst>
              <a:gd name="adj1" fmla="val 70506"/>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8" name="Curved Connector 407"/>
          <p:cNvCxnSpPr/>
          <p:nvPr/>
        </p:nvCxnSpPr>
        <p:spPr>
          <a:xfrm flipV="1">
            <a:off x="7490591" y="1224527"/>
            <a:ext cx="177649" cy="115883"/>
          </a:xfrm>
          <a:prstGeom prst="curvedConnector3">
            <a:avLst>
              <a:gd name="adj1" fmla="val 90283"/>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9" name="Curved Connector 408"/>
          <p:cNvCxnSpPr/>
          <p:nvPr/>
        </p:nvCxnSpPr>
        <p:spPr>
          <a:xfrm>
            <a:off x="7489462" y="1526761"/>
            <a:ext cx="141601" cy="100522"/>
          </a:xfrm>
          <a:prstGeom prst="curvedConnector3">
            <a:avLst>
              <a:gd name="adj1" fmla="val 78078"/>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10" name="Curved Connector 409"/>
          <p:cNvCxnSpPr/>
          <p:nvPr/>
        </p:nvCxnSpPr>
        <p:spPr>
          <a:xfrm rot="5400000" flipH="1" flipV="1">
            <a:off x="7155293" y="4552524"/>
            <a:ext cx="166497" cy="69598"/>
          </a:xfrm>
          <a:prstGeom prst="curvedConnector3">
            <a:avLst>
              <a:gd name="adj1" fmla="val 64327"/>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11" name="Curved Connector 410"/>
          <p:cNvCxnSpPr/>
          <p:nvPr/>
        </p:nvCxnSpPr>
        <p:spPr>
          <a:xfrm rot="5400000" flipH="1" flipV="1">
            <a:off x="5384963" y="4552878"/>
            <a:ext cx="166497" cy="69598"/>
          </a:xfrm>
          <a:prstGeom prst="curvedConnector3">
            <a:avLst>
              <a:gd name="adj1" fmla="val 64327"/>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12" name="Curved Connector 411"/>
          <p:cNvCxnSpPr/>
          <p:nvPr/>
        </p:nvCxnSpPr>
        <p:spPr>
          <a:xfrm rot="5400000" flipH="1" flipV="1">
            <a:off x="9712073" y="2947783"/>
            <a:ext cx="166497" cy="69598"/>
          </a:xfrm>
          <a:prstGeom prst="curvedConnector3">
            <a:avLst>
              <a:gd name="adj1" fmla="val 64327"/>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13" name="Curved Connector 412"/>
          <p:cNvCxnSpPr/>
          <p:nvPr/>
        </p:nvCxnSpPr>
        <p:spPr>
          <a:xfrm rot="10800000">
            <a:off x="10071537" y="1463441"/>
            <a:ext cx="232732" cy="193556"/>
          </a:xfrm>
          <a:prstGeom prst="curvedConnector3">
            <a:avLst>
              <a:gd name="adj1" fmla="val 90218"/>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14" name="Curved Connector 413"/>
          <p:cNvCxnSpPr/>
          <p:nvPr/>
        </p:nvCxnSpPr>
        <p:spPr>
          <a:xfrm flipV="1">
            <a:off x="10576236" y="5239927"/>
            <a:ext cx="177649" cy="115883"/>
          </a:xfrm>
          <a:prstGeom prst="curvedConnector3">
            <a:avLst>
              <a:gd name="adj1" fmla="val 90283"/>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15" name="Straight Arrow Connector 414"/>
          <p:cNvCxnSpPr>
            <a:cxnSpLocks/>
            <a:stCxn id="154" idx="2"/>
            <a:endCxn id="171" idx="0"/>
          </p:cNvCxnSpPr>
          <p:nvPr/>
        </p:nvCxnSpPr>
        <p:spPr>
          <a:xfrm flipH="1">
            <a:off x="10354782" y="5837480"/>
            <a:ext cx="429" cy="3300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9" name="Curved Connector 418"/>
          <p:cNvCxnSpPr/>
          <p:nvPr/>
        </p:nvCxnSpPr>
        <p:spPr>
          <a:xfrm flipV="1">
            <a:off x="10017819" y="3455872"/>
            <a:ext cx="346736" cy="180262"/>
          </a:xfrm>
          <a:prstGeom prst="curvedConnector3">
            <a:avLst>
              <a:gd name="adj1" fmla="val 9776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22" name="Straight Arrow Connector 421"/>
          <p:cNvCxnSpPr/>
          <p:nvPr/>
        </p:nvCxnSpPr>
        <p:spPr>
          <a:xfrm>
            <a:off x="9840014" y="2317697"/>
            <a:ext cx="287644" cy="8684"/>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24" name="Straight Arrow Connector 423"/>
          <p:cNvCxnSpPr/>
          <p:nvPr/>
        </p:nvCxnSpPr>
        <p:spPr>
          <a:xfrm flipH="1" flipV="1">
            <a:off x="11562097" y="3766249"/>
            <a:ext cx="548706" cy="50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7" name="Rectangle 426"/>
          <p:cNvSpPr/>
          <p:nvPr/>
        </p:nvSpPr>
        <p:spPr>
          <a:xfrm>
            <a:off x="4229518" y="6100677"/>
            <a:ext cx="873758" cy="2773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Inputs and actions</a:t>
            </a:r>
          </a:p>
        </p:txBody>
      </p:sp>
      <p:sp>
        <p:nvSpPr>
          <p:cNvPr id="428" name="Rounded Rectangle 427"/>
          <p:cNvSpPr/>
          <p:nvPr/>
        </p:nvSpPr>
        <p:spPr>
          <a:xfrm>
            <a:off x="5186869" y="6100618"/>
            <a:ext cx="728676" cy="290372"/>
          </a:xfrm>
          <a:prstGeom prst="round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outputs</a:t>
            </a:r>
          </a:p>
        </p:txBody>
      </p:sp>
      <p:sp>
        <p:nvSpPr>
          <p:cNvPr id="429" name="Rectangle 428"/>
          <p:cNvSpPr/>
          <p:nvPr/>
        </p:nvSpPr>
        <p:spPr>
          <a:xfrm>
            <a:off x="19797" y="6070898"/>
            <a:ext cx="6174262" cy="7360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8" name="Straight Arrow Connector 177"/>
          <p:cNvCxnSpPr>
            <a:cxnSpLocks/>
          </p:cNvCxnSpPr>
          <p:nvPr/>
        </p:nvCxnSpPr>
        <p:spPr>
          <a:xfrm>
            <a:off x="1845863" y="230762"/>
            <a:ext cx="0" cy="5755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9" name="Straight Arrow Connector 178"/>
          <p:cNvCxnSpPr>
            <a:cxnSpLocks/>
          </p:cNvCxnSpPr>
          <p:nvPr/>
        </p:nvCxnSpPr>
        <p:spPr>
          <a:xfrm>
            <a:off x="3376567" y="302417"/>
            <a:ext cx="0" cy="58613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0" name="Curved Connector 189"/>
          <p:cNvCxnSpPr>
            <a:cxnSpLocks/>
          </p:cNvCxnSpPr>
          <p:nvPr/>
        </p:nvCxnSpPr>
        <p:spPr>
          <a:xfrm rot="5400000" flipH="1" flipV="1">
            <a:off x="3600298" y="792232"/>
            <a:ext cx="304543" cy="192793"/>
          </a:xfrm>
          <a:prstGeom prst="curvedConnector3">
            <a:avLst>
              <a:gd name="adj1" fmla="val -14919"/>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2" name="Curved Connector 191"/>
          <p:cNvCxnSpPr/>
          <p:nvPr/>
        </p:nvCxnSpPr>
        <p:spPr>
          <a:xfrm rot="16200000" flipH="1">
            <a:off x="701719" y="1629023"/>
            <a:ext cx="253370" cy="141601"/>
          </a:xfrm>
          <a:prstGeom prst="curvedConnector3">
            <a:avLst>
              <a:gd name="adj1" fmla="val 89784"/>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09" name="Curved Connector 208"/>
          <p:cNvCxnSpPr/>
          <p:nvPr/>
        </p:nvCxnSpPr>
        <p:spPr>
          <a:xfrm rot="16200000" flipH="1">
            <a:off x="1648377" y="1639266"/>
            <a:ext cx="253370" cy="141601"/>
          </a:xfrm>
          <a:prstGeom prst="curvedConnector3">
            <a:avLst>
              <a:gd name="adj1" fmla="val 89784"/>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10" name="Straight Arrow Connector 209"/>
          <p:cNvCxnSpPr/>
          <p:nvPr/>
        </p:nvCxnSpPr>
        <p:spPr>
          <a:xfrm>
            <a:off x="2083883" y="3246270"/>
            <a:ext cx="0" cy="663039"/>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13" name="Rounded Rectangle 212"/>
          <p:cNvSpPr/>
          <p:nvPr/>
        </p:nvSpPr>
        <p:spPr>
          <a:xfrm>
            <a:off x="2615132" y="3569728"/>
            <a:ext cx="1020387" cy="268230"/>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GRAINS</a:t>
            </a:r>
          </a:p>
        </p:txBody>
      </p:sp>
      <p:cxnSp>
        <p:nvCxnSpPr>
          <p:cNvPr id="48" name="Elbow Connector 47"/>
          <p:cNvCxnSpPr>
            <a:stCxn id="67" idx="2"/>
            <a:endCxn id="66" idx="0"/>
          </p:cNvCxnSpPr>
          <p:nvPr/>
        </p:nvCxnSpPr>
        <p:spPr>
          <a:xfrm rot="5400000">
            <a:off x="1801217" y="4223696"/>
            <a:ext cx="324767" cy="240567"/>
          </a:xfrm>
          <a:prstGeom prst="bentConnector3">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4" name="Elbow Connector 53"/>
          <p:cNvCxnSpPr>
            <a:stCxn id="67" idx="3"/>
            <a:endCxn id="213" idx="1"/>
          </p:cNvCxnSpPr>
          <p:nvPr/>
        </p:nvCxnSpPr>
        <p:spPr>
          <a:xfrm flipV="1">
            <a:off x="2369987" y="3703843"/>
            <a:ext cx="245145" cy="350380"/>
          </a:xfrm>
          <a:prstGeom prst="bentConnector3">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213" idx="3"/>
            <a:endCxn id="118" idx="1"/>
          </p:cNvCxnSpPr>
          <p:nvPr/>
        </p:nvCxnSpPr>
        <p:spPr>
          <a:xfrm flipV="1">
            <a:off x="3635519" y="3699716"/>
            <a:ext cx="327229" cy="41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4" name="Rectangle : coins arrondis 58">
            <a:extLst>
              <a:ext uri="{FF2B5EF4-FFF2-40B4-BE49-F238E27FC236}">
                <a16:creationId xmlns:a16="http://schemas.microsoft.com/office/drawing/2014/main" id="{FEF2C6FB-5EA2-4244-8DEE-0933669A58FC}"/>
              </a:ext>
            </a:extLst>
          </p:cNvPr>
          <p:cNvSpPr/>
          <p:nvPr/>
        </p:nvSpPr>
        <p:spPr>
          <a:xfrm>
            <a:off x="3314528" y="5615830"/>
            <a:ext cx="933933" cy="462127"/>
          </a:xfrm>
          <a:prstGeom prst="cloud">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r-FR" sz="800" dirty="0" err="1">
                <a:solidFill>
                  <a:schemeClr val="tx1"/>
                </a:solidFill>
              </a:rPr>
              <a:t>Allocate</a:t>
            </a:r>
            <a:r>
              <a:rPr lang="fr-FR" sz="800" dirty="0">
                <a:solidFill>
                  <a:schemeClr val="tx1"/>
                </a:solidFill>
              </a:rPr>
              <a:t> off</a:t>
            </a:r>
          </a:p>
        </p:txBody>
      </p:sp>
      <p:sp>
        <p:nvSpPr>
          <p:cNvPr id="238" name="Rectangle : coins arrondis 58">
            <a:extLst>
              <a:ext uri="{FF2B5EF4-FFF2-40B4-BE49-F238E27FC236}">
                <a16:creationId xmlns:a16="http://schemas.microsoft.com/office/drawing/2014/main" id="{FEF2C6FB-5EA2-4244-8DEE-0933669A58FC}"/>
              </a:ext>
            </a:extLst>
          </p:cNvPr>
          <p:cNvSpPr/>
          <p:nvPr/>
        </p:nvSpPr>
        <p:spPr>
          <a:xfrm>
            <a:off x="6073174" y="5606502"/>
            <a:ext cx="1087233" cy="252423"/>
          </a:xfrm>
          <a:prstGeom prst="round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800" dirty="0"/>
              <a:t>Wastewater treatment</a:t>
            </a:r>
          </a:p>
        </p:txBody>
      </p:sp>
      <p:cxnSp>
        <p:nvCxnSpPr>
          <p:cNvPr id="84" name="Straight Arrow Connector 83"/>
          <p:cNvCxnSpPr>
            <a:stCxn id="141" idx="2"/>
          </p:cNvCxnSpPr>
          <p:nvPr/>
        </p:nvCxnSpPr>
        <p:spPr>
          <a:xfrm>
            <a:off x="7652599" y="5106869"/>
            <a:ext cx="8476" cy="4892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8" name="Rectangle 247">
            <a:extLst>
              <a:ext uri="{FF2B5EF4-FFF2-40B4-BE49-F238E27FC236}">
                <a16:creationId xmlns:a16="http://schemas.microsoft.com/office/drawing/2014/main" id="{C9B573C8-4BBC-4DB5-8185-5E3E1DA85FA7}"/>
              </a:ext>
            </a:extLst>
          </p:cNvPr>
          <p:cNvSpPr/>
          <p:nvPr/>
        </p:nvSpPr>
        <p:spPr>
          <a:xfrm>
            <a:off x="6019766" y="5572787"/>
            <a:ext cx="2631149" cy="337345"/>
          </a:xfrm>
          <a:prstGeom prst="rect">
            <a:avLst/>
          </a:prstGeom>
          <a:no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54" name="Straight Arrow Connector 253"/>
          <p:cNvCxnSpPr>
            <a:stCxn id="141" idx="3"/>
            <a:endCxn id="144" idx="1"/>
          </p:cNvCxnSpPr>
          <p:nvPr/>
        </p:nvCxnSpPr>
        <p:spPr>
          <a:xfrm flipV="1">
            <a:off x="7958265" y="4883305"/>
            <a:ext cx="188532" cy="10712"/>
          </a:xfrm>
          <a:prstGeom prst="straightConnector1">
            <a:avLst/>
          </a:prstGeom>
          <a:ln>
            <a:solidFill>
              <a:srgbClr val="FFC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cxnSpLocks/>
            <a:stCxn id="144" idx="3"/>
            <a:endCxn id="172" idx="0"/>
          </p:cNvCxnSpPr>
          <p:nvPr/>
        </p:nvCxnSpPr>
        <p:spPr>
          <a:xfrm>
            <a:off x="8758129" y="4883305"/>
            <a:ext cx="128666" cy="1180516"/>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stCxn id="152" idx="2"/>
          </p:cNvCxnSpPr>
          <p:nvPr/>
        </p:nvCxnSpPr>
        <p:spPr>
          <a:xfrm>
            <a:off x="10491698" y="3473231"/>
            <a:ext cx="0" cy="6003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5" name="Straight Arrow Connector 214"/>
          <p:cNvCxnSpPr/>
          <p:nvPr/>
        </p:nvCxnSpPr>
        <p:spPr>
          <a:xfrm>
            <a:off x="10785357" y="1865947"/>
            <a:ext cx="0" cy="2993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1" name="Straight Arrow Connector 220"/>
          <p:cNvCxnSpPr/>
          <p:nvPr/>
        </p:nvCxnSpPr>
        <p:spPr>
          <a:xfrm>
            <a:off x="10187903" y="2463477"/>
            <a:ext cx="0" cy="4191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3" name="Straight Arrow Connector 222"/>
          <p:cNvCxnSpPr>
            <a:stCxn id="151" idx="1"/>
          </p:cNvCxnSpPr>
          <p:nvPr/>
        </p:nvCxnSpPr>
        <p:spPr>
          <a:xfrm flipH="1">
            <a:off x="10491698" y="3781445"/>
            <a:ext cx="19959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4" name="Rectangle 303">
            <a:extLst>
              <a:ext uri="{FF2B5EF4-FFF2-40B4-BE49-F238E27FC236}">
                <a16:creationId xmlns:a16="http://schemas.microsoft.com/office/drawing/2014/main" id="{C9B573C8-4BBC-4DB5-8185-5E3E1DA85FA7}"/>
              </a:ext>
            </a:extLst>
          </p:cNvPr>
          <p:cNvSpPr/>
          <p:nvPr/>
        </p:nvSpPr>
        <p:spPr>
          <a:xfrm>
            <a:off x="11134550" y="224109"/>
            <a:ext cx="997411" cy="654538"/>
          </a:xfrm>
          <a:prstGeom prst="rect">
            <a:avLst/>
          </a:prstGeom>
          <a:no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5" name="Rectangle 224"/>
          <p:cNvSpPr/>
          <p:nvPr/>
        </p:nvSpPr>
        <p:spPr>
          <a:xfrm>
            <a:off x="11114944" y="326430"/>
            <a:ext cx="1080690" cy="492443"/>
          </a:xfrm>
          <a:prstGeom prst="rect">
            <a:avLst/>
          </a:prstGeom>
        </p:spPr>
        <p:txBody>
          <a:bodyPr wrap="square">
            <a:spAutoFit/>
          </a:bodyPr>
          <a:lstStyle/>
          <a:p>
            <a:pPr algn="ctr"/>
            <a:r>
              <a:rPr lang="en-GB" sz="900" b="1" u="sng" dirty="0"/>
              <a:t>Protein feed production </a:t>
            </a:r>
          </a:p>
          <a:p>
            <a:pPr algn="ctr"/>
            <a:r>
              <a:rPr lang="en-GB" sz="800" b="1" u="sng" dirty="0"/>
              <a:t>e.g. soybean meal</a:t>
            </a:r>
          </a:p>
        </p:txBody>
      </p:sp>
      <p:cxnSp>
        <p:nvCxnSpPr>
          <p:cNvPr id="307" name="Curved Connector 306"/>
          <p:cNvCxnSpPr/>
          <p:nvPr/>
        </p:nvCxnSpPr>
        <p:spPr>
          <a:xfrm rot="10800000">
            <a:off x="10894999" y="307100"/>
            <a:ext cx="232732" cy="193556"/>
          </a:xfrm>
          <a:prstGeom prst="curvedConnector3">
            <a:avLst>
              <a:gd name="adj1" fmla="val 90218"/>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9" name="Curved Connector 308"/>
          <p:cNvCxnSpPr/>
          <p:nvPr/>
        </p:nvCxnSpPr>
        <p:spPr>
          <a:xfrm rot="16200000" flipH="1">
            <a:off x="11133544" y="968176"/>
            <a:ext cx="146391" cy="9879"/>
          </a:xfrm>
          <a:prstGeom prst="curvedConnector3">
            <a:avLst>
              <a:gd name="adj1" fmla="val 50000"/>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10" name="Curved Connector 309"/>
          <p:cNvCxnSpPr/>
          <p:nvPr/>
        </p:nvCxnSpPr>
        <p:spPr>
          <a:xfrm rot="16200000" flipH="1">
            <a:off x="10936820" y="120421"/>
            <a:ext cx="224734" cy="144735"/>
          </a:xfrm>
          <a:prstGeom prst="curvedConnector3">
            <a:avLst>
              <a:gd name="adj1" fmla="val 95995"/>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27" name="Elbow Connector 226"/>
          <p:cNvCxnSpPr/>
          <p:nvPr/>
        </p:nvCxnSpPr>
        <p:spPr>
          <a:xfrm rot="5400000" flipH="1" flipV="1">
            <a:off x="9559690" y="2953773"/>
            <a:ext cx="4452795" cy="341208"/>
          </a:xfrm>
          <a:prstGeom prst="bentConnector3">
            <a:avLst>
              <a:gd name="adj1" fmla="val -106"/>
            </a:avLst>
          </a:prstGeom>
          <a:ln w="25400">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0" name="Elbow Connector 239"/>
          <p:cNvCxnSpPr>
            <a:cxnSpLocks/>
            <a:endCxn id="171" idx="3"/>
          </p:cNvCxnSpPr>
          <p:nvPr/>
        </p:nvCxnSpPr>
        <p:spPr>
          <a:xfrm rot="5400000">
            <a:off x="8559922" y="3397941"/>
            <a:ext cx="5303394" cy="51865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4" name="Curved Connector 323"/>
          <p:cNvCxnSpPr/>
          <p:nvPr/>
        </p:nvCxnSpPr>
        <p:spPr>
          <a:xfrm rot="5400000">
            <a:off x="10032534" y="3907840"/>
            <a:ext cx="295549" cy="78220"/>
          </a:xfrm>
          <a:prstGeom prst="curvedConnector3">
            <a:avLst>
              <a:gd name="adj1" fmla="val 497"/>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330" name="Rectangle 329">
            <a:extLst>
              <a:ext uri="{FF2B5EF4-FFF2-40B4-BE49-F238E27FC236}">
                <a16:creationId xmlns:a16="http://schemas.microsoft.com/office/drawing/2014/main" id="{8858A4BD-F965-4382-A639-3893B933B3AD}"/>
              </a:ext>
            </a:extLst>
          </p:cNvPr>
          <p:cNvSpPr/>
          <p:nvPr/>
        </p:nvSpPr>
        <p:spPr>
          <a:xfrm>
            <a:off x="10907630" y="4087455"/>
            <a:ext cx="608097" cy="386603"/>
          </a:xfrm>
          <a:prstGeom prst="rect">
            <a:avLst/>
          </a:prstGeom>
          <a:ln>
            <a:solidFill>
              <a:srgbClr val="7030A0"/>
            </a:solidFill>
            <a:prstDash val="sysDot"/>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800" dirty="0"/>
              <a:t>Electricity/heat</a:t>
            </a:r>
          </a:p>
        </p:txBody>
      </p:sp>
      <p:sp>
        <p:nvSpPr>
          <p:cNvPr id="331" name="Rectangle 330">
            <a:extLst>
              <a:ext uri="{FF2B5EF4-FFF2-40B4-BE49-F238E27FC236}">
                <a16:creationId xmlns:a16="http://schemas.microsoft.com/office/drawing/2014/main" id="{8858A4BD-F965-4382-A639-3893B933B3AD}"/>
              </a:ext>
            </a:extLst>
          </p:cNvPr>
          <p:cNvSpPr/>
          <p:nvPr/>
        </p:nvSpPr>
        <p:spPr>
          <a:xfrm>
            <a:off x="10907630" y="4512247"/>
            <a:ext cx="608097" cy="251944"/>
          </a:xfrm>
          <a:prstGeom prst="rect">
            <a:avLst/>
          </a:prstGeom>
          <a:ln>
            <a:prstDash val="sysDot"/>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800" dirty="0"/>
              <a:t>water</a:t>
            </a:r>
          </a:p>
        </p:txBody>
      </p:sp>
      <p:sp>
        <p:nvSpPr>
          <p:cNvPr id="333" name="Rectangle 332">
            <a:extLst>
              <a:ext uri="{FF2B5EF4-FFF2-40B4-BE49-F238E27FC236}">
                <a16:creationId xmlns:a16="http://schemas.microsoft.com/office/drawing/2014/main" id="{8858A4BD-F965-4382-A639-3893B933B3AD}"/>
              </a:ext>
            </a:extLst>
          </p:cNvPr>
          <p:cNvSpPr/>
          <p:nvPr/>
        </p:nvSpPr>
        <p:spPr>
          <a:xfrm>
            <a:off x="10917998" y="4788080"/>
            <a:ext cx="591713" cy="222673"/>
          </a:xfrm>
          <a:prstGeom prst="rect">
            <a:avLst/>
          </a:prstGeom>
          <a:ln>
            <a:prstDash val="sysDot"/>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800" dirty="0"/>
              <a:t>lubricant</a:t>
            </a:r>
          </a:p>
        </p:txBody>
      </p:sp>
      <p:cxnSp>
        <p:nvCxnSpPr>
          <p:cNvPr id="257" name="Straight Arrow Connector 256"/>
          <p:cNvCxnSpPr/>
          <p:nvPr/>
        </p:nvCxnSpPr>
        <p:spPr>
          <a:xfrm flipH="1">
            <a:off x="11513359" y="4193295"/>
            <a:ext cx="629301"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6" name="Straight Arrow Connector 335"/>
          <p:cNvCxnSpPr/>
          <p:nvPr/>
        </p:nvCxnSpPr>
        <p:spPr>
          <a:xfrm flipH="1" flipV="1">
            <a:off x="11497257" y="4668670"/>
            <a:ext cx="622554" cy="92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7" name="Straight Arrow Connector 336"/>
          <p:cNvCxnSpPr/>
          <p:nvPr/>
        </p:nvCxnSpPr>
        <p:spPr>
          <a:xfrm flipH="1">
            <a:off x="11503166" y="4920614"/>
            <a:ext cx="628795" cy="40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4" name="Elbow Connector 263"/>
          <p:cNvCxnSpPr>
            <a:stCxn id="330" idx="1"/>
            <a:endCxn id="333" idx="1"/>
          </p:cNvCxnSpPr>
          <p:nvPr/>
        </p:nvCxnSpPr>
        <p:spPr>
          <a:xfrm rot="10800000" flipH="1" flipV="1">
            <a:off x="10907630" y="4280757"/>
            <a:ext cx="10368" cy="618660"/>
          </a:xfrm>
          <a:prstGeom prst="bentConnector3">
            <a:avLst>
              <a:gd name="adj1" fmla="val -370409"/>
            </a:avLst>
          </a:prstGeom>
        </p:spPr>
        <p:style>
          <a:lnRef idx="1">
            <a:schemeClr val="accent1"/>
          </a:lnRef>
          <a:fillRef idx="0">
            <a:schemeClr val="accent1"/>
          </a:fillRef>
          <a:effectRef idx="0">
            <a:schemeClr val="accent1"/>
          </a:effectRef>
          <a:fontRef idx="minor">
            <a:schemeClr val="tx1"/>
          </a:fontRef>
        </p:style>
      </p:cxnSp>
      <p:cxnSp>
        <p:nvCxnSpPr>
          <p:cNvPr id="273" name="Straight Arrow Connector 272"/>
          <p:cNvCxnSpPr/>
          <p:nvPr/>
        </p:nvCxnSpPr>
        <p:spPr>
          <a:xfrm flipH="1" flipV="1">
            <a:off x="10677123" y="4571111"/>
            <a:ext cx="185302" cy="113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1" name="Rectangle 180">
            <a:extLst>
              <a:ext uri="{FF2B5EF4-FFF2-40B4-BE49-F238E27FC236}">
                <a16:creationId xmlns:a16="http://schemas.microsoft.com/office/drawing/2014/main" id="{282D63F6-FBFA-4D7E-B23B-5C507D4C87B2}"/>
              </a:ext>
            </a:extLst>
          </p:cNvPr>
          <p:cNvSpPr/>
          <p:nvPr/>
        </p:nvSpPr>
        <p:spPr>
          <a:xfrm>
            <a:off x="1470915" y="4998036"/>
            <a:ext cx="1194172" cy="2682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000" b="1" dirty="0"/>
              <a:t>FARM SYSTEM</a:t>
            </a:r>
          </a:p>
        </p:txBody>
      </p:sp>
      <p:sp>
        <p:nvSpPr>
          <p:cNvPr id="222" name="Rectangle 221">
            <a:extLst>
              <a:ext uri="{FF2B5EF4-FFF2-40B4-BE49-F238E27FC236}">
                <a16:creationId xmlns:a16="http://schemas.microsoft.com/office/drawing/2014/main" id="{DAE322B2-44AA-4FD0-B092-85DD7F9B9517}"/>
              </a:ext>
            </a:extLst>
          </p:cNvPr>
          <p:cNvSpPr/>
          <p:nvPr/>
        </p:nvSpPr>
        <p:spPr>
          <a:xfrm>
            <a:off x="6166817" y="3446034"/>
            <a:ext cx="1357968" cy="2682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000" b="1" dirty="0"/>
              <a:t>DISTILLERY SYSTEM</a:t>
            </a:r>
          </a:p>
        </p:txBody>
      </p:sp>
      <p:cxnSp>
        <p:nvCxnSpPr>
          <p:cNvPr id="3" name="Straight Arrow Connector 2"/>
          <p:cNvCxnSpPr>
            <a:cxnSpLocks/>
            <a:stCxn id="66" idx="3"/>
          </p:cNvCxnSpPr>
          <p:nvPr/>
        </p:nvCxnSpPr>
        <p:spPr>
          <a:xfrm>
            <a:off x="2363388" y="4640478"/>
            <a:ext cx="1187624" cy="975352"/>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80" name="Curved Connector 179"/>
          <p:cNvCxnSpPr/>
          <p:nvPr/>
        </p:nvCxnSpPr>
        <p:spPr>
          <a:xfrm rot="16200000" flipH="1">
            <a:off x="4471123" y="1231787"/>
            <a:ext cx="224734" cy="144735"/>
          </a:xfrm>
          <a:prstGeom prst="curvedConnector3">
            <a:avLst>
              <a:gd name="adj1" fmla="val 95995"/>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82" name="Curved Connector 181"/>
          <p:cNvCxnSpPr/>
          <p:nvPr/>
        </p:nvCxnSpPr>
        <p:spPr>
          <a:xfrm rot="16200000" flipH="1">
            <a:off x="4465996" y="2010513"/>
            <a:ext cx="224734" cy="144735"/>
          </a:xfrm>
          <a:prstGeom prst="curvedConnector3">
            <a:avLst>
              <a:gd name="adj1" fmla="val 95995"/>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 name="Elbow Connector 5"/>
          <p:cNvCxnSpPr>
            <a:endCxn id="133" idx="3"/>
          </p:cNvCxnSpPr>
          <p:nvPr/>
        </p:nvCxnSpPr>
        <p:spPr>
          <a:xfrm rot="10800000" flipV="1">
            <a:off x="5344128" y="913212"/>
            <a:ext cx="970685" cy="552823"/>
          </a:xfrm>
          <a:prstGeom prst="bentConnector3">
            <a:avLst>
              <a:gd name="adj1" fmla="val 4012"/>
            </a:avLst>
          </a:prstGeom>
          <a:ln>
            <a:tailEnd type="triangle"/>
          </a:ln>
        </p:spPr>
        <p:style>
          <a:lnRef idx="1">
            <a:schemeClr val="accent1"/>
          </a:lnRef>
          <a:fillRef idx="0">
            <a:schemeClr val="accent1"/>
          </a:fillRef>
          <a:effectRef idx="0">
            <a:schemeClr val="accent1"/>
          </a:effectRef>
          <a:fontRef idx="minor">
            <a:schemeClr val="tx1"/>
          </a:fontRef>
        </p:style>
      </p:cxnSp>
      <p:sp>
        <p:nvSpPr>
          <p:cNvPr id="187" name="Rounded Rectangle 186">
            <a:extLst>
              <a:ext uri="{FF2B5EF4-FFF2-40B4-BE49-F238E27FC236}">
                <a16:creationId xmlns:a16="http://schemas.microsoft.com/office/drawing/2014/main" id="{F8655545-A254-4867-8675-EE00C7346467}"/>
              </a:ext>
            </a:extLst>
          </p:cNvPr>
          <p:cNvSpPr/>
          <p:nvPr/>
        </p:nvSpPr>
        <p:spPr>
          <a:xfrm>
            <a:off x="5962873" y="4704470"/>
            <a:ext cx="468203" cy="414550"/>
          </a:xfrm>
          <a:prstGeom prst="roundRect">
            <a:avLst/>
          </a:prstGeom>
          <a:ln>
            <a:solidFill>
              <a:schemeClr val="bg1">
                <a:lumMod val="5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800" dirty="0"/>
              <a:t>Yeast</a:t>
            </a:r>
          </a:p>
        </p:txBody>
      </p:sp>
      <p:cxnSp>
        <p:nvCxnSpPr>
          <p:cNvPr id="191" name="Straight Arrow Connector 190"/>
          <p:cNvCxnSpPr/>
          <p:nvPr/>
        </p:nvCxnSpPr>
        <p:spPr>
          <a:xfrm>
            <a:off x="6269528" y="4088877"/>
            <a:ext cx="3429" cy="604344"/>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6314813" y="5105601"/>
            <a:ext cx="0" cy="4671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8" name="Rectangle 187">
            <a:extLst>
              <a:ext uri="{FF2B5EF4-FFF2-40B4-BE49-F238E27FC236}">
                <a16:creationId xmlns:a16="http://schemas.microsoft.com/office/drawing/2014/main" id="{AEE3D058-8192-403E-AC05-3C122B4F9D2F}"/>
              </a:ext>
            </a:extLst>
          </p:cNvPr>
          <p:cNvSpPr/>
          <p:nvPr/>
        </p:nvSpPr>
        <p:spPr>
          <a:xfrm>
            <a:off x="2028195" y="21186"/>
            <a:ext cx="1106369" cy="27330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800" dirty="0"/>
              <a:t>WATER (borehole) </a:t>
            </a:r>
            <a:r>
              <a:rPr lang="en-GB" sz="800" dirty="0" err="1"/>
              <a:t>dillution</a:t>
            </a:r>
            <a:endParaRPr lang="en-GB" sz="800" dirty="0"/>
          </a:p>
        </p:txBody>
      </p:sp>
      <p:cxnSp>
        <p:nvCxnSpPr>
          <p:cNvPr id="214" name="Curved Connector 189">
            <a:extLst>
              <a:ext uri="{FF2B5EF4-FFF2-40B4-BE49-F238E27FC236}">
                <a16:creationId xmlns:a16="http://schemas.microsoft.com/office/drawing/2014/main" id="{27161353-4EC5-4584-8BD2-E102556EE13F}"/>
              </a:ext>
            </a:extLst>
          </p:cNvPr>
          <p:cNvCxnSpPr>
            <a:cxnSpLocks/>
          </p:cNvCxnSpPr>
          <p:nvPr/>
        </p:nvCxnSpPr>
        <p:spPr>
          <a:xfrm rot="5400000" flipH="1" flipV="1">
            <a:off x="2576490" y="699724"/>
            <a:ext cx="304543" cy="192793"/>
          </a:xfrm>
          <a:prstGeom prst="curvedConnector3">
            <a:avLst>
              <a:gd name="adj1" fmla="val -14919"/>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6" name="Rectangle 225">
            <a:extLst>
              <a:ext uri="{FF2B5EF4-FFF2-40B4-BE49-F238E27FC236}">
                <a16:creationId xmlns:a16="http://schemas.microsoft.com/office/drawing/2014/main" id="{455422EA-4D9C-40E8-B8A8-0B3AAA74D635}"/>
              </a:ext>
            </a:extLst>
          </p:cNvPr>
          <p:cNvSpPr/>
          <p:nvPr/>
        </p:nvSpPr>
        <p:spPr>
          <a:xfrm>
            <a:off x="451771" y="897769"/>
            <a:ext cx="524395" cy="67124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700" dirty="0">
                <a:latin typeface="Arial" panose="020B0604020202020204" pitchFamily="34" charset="0"/>
                <a:cs typeface="Arial" panose="020B0604020202020204" pitchFamily="34" charset="0"/>
              </a:rPr>
              <a:t>Compost (1/year)</a:t>
            </a:r>
          </a:p>
        </p:txBody>
      </p:sp>
      <p:sp>
        <p:nvSpPr>
          <p:cNvPr id="232" name="Rectangle 231">
            <a:extLst>
              <a:ext uri="{FF2B5EF4-FFF2-40B4-BE49-F238E27FC236}">
                <a16:creationId xmlns:a16="http://schemas.microsoft.com/office/drawing/2014/main" id="{302384C5-19D4-422D-BBDB-E39D71321F79}"/>
              </a:ext>
            </a:extLst>
          </p:cNvPr>
          <p:cNvSpPr/>
          <p:nvPr/>
        </p:nvSpPr>
        <p:spPr>
          <a:xfrm>
            <a:off x="1234296" y="838444"/>
            <a:ext cx="1398284" cy="784249"/>
          </a:xfrm>
          <a:prstGeom prst="rect">
            <a:avLst/>
          </a:prstGeom>
          <a:noFill/>
          <a:ln w="19050">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34" name="Straight Arrow Connector 177">
            <a:extLst>
              <a:ext uri="{FF2B5EF4-FFF2-40B4-BE49-F238E27FC236}">
                <a16:creationId xmlns:a16="http://schemas.microsoft.com/office/drawing/2014/main" id="{EFABFDCC-5F57-41B3-A9D2-BE0557884FAE}"/>
              </a:ext>
            </a:extLst>
          </p:cNvPr>
          <p:cNvCxnSpPr>
            <a:cxnSpLocks/>
          </p:cNvCxnSpPr>
          <p:nvPr/>
        </p:nvCxnSpPr>
        <p:spPr>
          <a:xfrm flipH="1">
            <a:off x="2393459" y="296289"/>
            <a:ext cx="1193" cy="529324"/>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178">
            <a:extLst>
              <a:ext uri="{FF2B5EF4-FFF2-40B4-BE49-F238E27FC236}">
                <a16:creationId xmlns:a16="http://schemas.microsoft.com/office/drawing/2014/main" id="{4465C22B-1C86-49FB-B97E-098DAE594E96}"/>
              </a:ext>
            </a:extLst>
          </p:cNvPr>
          <p:cNvCxnSpPr>
            <a:cxnSpLocks/>
          </p:cNvCxnSpPr>
          <p:nvPr/>
        </p:nvCxnSpPr>
        <p:spPr>
          <a:xfrm flipV="1">
            <a:off x="176681" y="1367036"/>
            <a:ext cx="274181" cy="608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Connecteur : en angle 80">
            <a:extLst>
              <a:ext uri="{FF2B5EF4-FFF2-40B4-BE49-F238E27FC236}">
                <a16:creationId xmlns:a16="http://schemas.microsoft.com/office/drawing/2014/main" id="{2B8645CB-9C6A-47E9-8A46-5B9E841A3990}"/>
              </a:ext>
            </a:extLst>
          </p:cNvPr>
          <p:cNvCxnSpPr>
            <a:cxnSpLocks/>
          </p:cNvCxnSpPr>
          <p:nvPr/>
        </p:nvCxnSpPr>
        <p:spPr>
          <a:xfrm>
            <a:off x="899205" y="1583381"/>
            <a:ext cx="821383" cy="446314"/>
          </a:xfrm>
          <a:prstGeom prst="bentConnector3">
            <a:avLst>
              <a:gd name="adj1" fmla="val 3364"/>
            </a:avLst>
          </a:prstGeom>
        </p:spPr>
        <p:style>
          <a:lnRef idx="1">
            <a:schemeClr val="accent1"/>
          </a:lnRef>
          <a:fillRef idx="0">
            <a:schemeClr val="accent1"/>
          </a:fillRef>
          <a:effectRef idx="0">
            <a:schemeClr val="accent1"/>
          </a:effectRef>
          <a:fontRef idx="minor">
            <a:schemeClr val="tx1"/>
          </a:fontRef>
        </p:style>
      </p:cxnSp>
      <p:cxnSp>
        <p:nvCxnSpPr>
          <p:cNvPr id="249" name="Connecteur : en angle 248">
            <a:extLst>
              <a:ext uri="{FF2B5EF4-FFF2-40B4-BE49-F238E27FC236}">
                <a16:creationId xmlns:a16="http://schemas.microsoft.com/office/drawing/2014/main" id="{4DE8121D-DCBD-4AB0-BCCE-DC9FF790A48E}"/>
              </a:ext>
            </a:extLst>
          </p:cNvPr>
          <p:cNvCxnSpPr>
            <a:cxnSpLocks/>
            <a:endCxn id="17" idx="2"/>
          </p:cNvCxnSpPr>
          <p:nvPr/>
        </p:nvCxnSpPr>
        <p:spPr>
          <a:xfrm flipV="1">
            <a:off x="1679890" y="1558928"/>
            <a:ext cx="1654420" cy="470767"/>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90" name="Connecteur droit 89">
            <a:extLst>
              <a:ext uri="{FF2B5EF4-FFF2-40B4-BE49-F238E27FC236}">
                <a16:creationId xmlns:a16="http://schemas.microsoft.com/office/drawing/2014/main" id="{8B020191-1CFD-41D1-BD65-1B98FFF1E970}"/>
              </a:ext>
            </a:extLst>
          </p:cNvPr>
          <p:cNvCxnSpPr/>
          <p:nvPr/>
        </p:nvCxnSpPr>
        <p:spPr>
          <a:xfrm>
            <a:off x="2051120" y="1617574"/>
            <a:ext cx="0" cy="412121"/>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Connecteur droit avec flèche 93">
            <a:extLst>
              <a:ext uri="{FF2B5EF4-FFF2-40B4-BE49-F238E27FC236}">
                <a16:creationId xmlns:a16="http://schemas.microsoft.com/office/drawing/2014/main" id="{074021B3-B8C1-49EA-B4E0-A47515263197}"/>
              </a:ext>
            </a:extLst>
          </p:cNvPr>
          <p:cNvCxnSpPr/>
          <p:nvPr/>
        </p:nvCxnSpPr>
        <p:spPr>
          <a:xfrm>
            <a:off x="2369987" y="2029695"/>
            <a:ext cx="0" cy="2777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2460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969</TotalTime>
  <Words>235</Words>
  <Application>Microsoft Office PowerPoint</Application>
  <PresentationFormat>Grand écran</PresentationFormat>
  <Paragraphs>59</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Office Theme</vt:lpstr>
      <vt:lpstr>Présentation PowerPoint</vt:lpstr>
    </vt:vector>
  </TitlesOfParts>
  <Company>Pryfysgol Bangor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Theophile Lienhardt</dc:creator>
  <cp:lastModifiedBy>Laptop</cp:lastModifiedBy>
  <cp:revision>39</cp:revision>
  <dcterms:created xsi:type="dcterms:W3CDTF">2018-05-18T10:29:27Z</dcterms:created>
  <dcterms:modified xsi:type="dcterms:W3CDTF">2018-07-01T20:02:30Z</dcterms:modified>
</cp:coreProperties>
</file>