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68" autoAdjust="0"/>
    <p:restoredTop sz="94660"/>
  </p:normalViewPr>
  <p:slideViewPr>
    <p:cSldViewPr snapToGrid="0">
      <p:cViewPr varScale="1">
        <p:scale>
          <a:sx n="78" d="100"/>
          <a:sy n="78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60B615-B878-4680-8785-9CDF2F56F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4BAED5-C217-4451-9264-E98846344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101772-CCEA-4047-9D87-87BEF29E5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84B-51E1-4EE6-916B-A8DA201485D4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AE5C97-4C7B-4F9C-A45C-B200AE84E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F2C681-4FFF-46AF-9B41-A7539D47F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23D2-54CE-4B4E-AED4-EE6B902494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77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FD7072-03B3-4B4F-8F60-75F0B981B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AC513-B47F-4972-A5CE-738C97400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108548-73D9-4BA6-B9C8-8DA618A89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84B-51E1-4EE6-916B-A8DA201485D4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E961D9-4FF2-40AA-B62A-EE761CB2D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AFF327-FE18-4F64-AC16-7954CF0EE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23D2-54CE-4B4E-AED4-EE6B902494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11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B526342-25BC-478B-84CE-E0C71D3B60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71087D-E49E-4785-8EE0-55467AAEF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22BD7-49D8-409B-A76E-32B84AA0E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84B-51E1-4EE6-916B-A8DA201485D4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5BAF9C-D36E-4FFF-BC5D-65F35D828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F4099E-C52E-4610-B678-822363152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23D2-54CE-4B4E-AED4-EE6B902494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90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5595B1-E9DA-4078-B9FB-86E0D704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99C8E6-6E1B-4EE6-AEB8-0E68F736E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90D96F-5C9E-43AB-AB40-D76F11991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84B-51E1-4EE6-916B-A8DA201485D4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92EFBA-181D-4322-9131-AA697831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13C23E-859C-4358-855D-1FA837FE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23D2-54CE-4B4E-AED4-EE6B902494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41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346F13-441D-4D9E-AFF6-E611C661B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6671E75-8BED-4E5B-AD5B-3F9657678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2746FD-4659-4DD2-A818-A527A0F8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84B-51E1-4EE6-916B-A8DA201485D4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67584B-E8E5-4089-BBFC-C58E1C6DD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90C12E-CA82-4606-A51C-01EDF0E29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23D2-54CE-4B4E-AED4-EE6B902494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39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EA1D91-0A7D-4DD8-BDD2-F311F4586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A64F11-8EDE-4CC8-BD4E-18F882A03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8A6C00-AD2A-41D7-84E0-8B0296210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BE28B1-DF75-490D-A734-C38AD79E3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84B-51E1-4EE6-916B-A8DA201485D4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9A05D3-AEA9-465F-86CD-0ACD89880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921907-E616-42C1-80B0-74EF85B65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23D2-54CE-4B4E-AED4-EE6B902494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74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CABDEE-47E1-47F9-9043-108DC5F0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ABF3F7-3900-41F2-9DD5-E1B5A5643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15346D-AF59-4D9D-8AF9-5B50D4D63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6B7C9FD-C636-430B-AC6D-0C74D04B1D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75A4920-2CF9-4E4F-AF7F-4BC678F456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6F22024-52E5-4E11-A384-2436AA154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84B-51E1-4EE6-916B-A8DA201485D4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915B65B-959F-491B-B106-917CB7DDE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C1DED7A-4854-4306-8939-E606004D8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23D2-54CE-4B4E-AED4-EE6B902494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81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E0B6B8-F453-42A1-B2EF-39C349AB9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B968198-2A29-4748-8297-EBB600758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84B-51E1-4EE6-916B-A8DA201485D4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62C054-03BD-41C0-AC36-F4CC0163C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4F601E-7FEA-4EC3-AA70-299292B24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23D2-54CE-4B4E-AED4-EE6B902494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16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83DB2E9-0443-42C2-9881-D930295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84B-51E1-4EE6-916B-A8DA201485D4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450E30E-CDFD-4FD8-897C-0B51924F2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21C963-F150-4FA9-986A-96677075D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23D2-54CE-4B4E-AED4-EE6B902494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26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1632CB-CC1D-4A20-A984-AFB7A6107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71C1A2-E83E-4497-AEA3-068703B26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8B2CD0-27C2-4AD5-A1F4-AD7494101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68A737-FA56-45AE-B00E-AF9056EA7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84B-51E1-4EE6-916B-A8DA201485D4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210DAF-4532-4654-A8F7-91892B323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554DAD-0C9E-4AC9-BAB6-1635BC82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23D2-54CE-4B4E-AED4-EE6B902494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950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20C53F-F5BA-4E2E-B3B0-D4C06C112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7A02B13-604F-45F2-8800-2D1ED01C9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DFFF6F-B9E1-48C1-AE5F-ADD2B47A3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508C40-6B7C-45AB-8549-775B5BB89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C84B-51E1-4EE6-916B-A8DA201485D4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7656F5-6BFE-4E53-8C7C-C30632547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81CE2C-651C-4860-80ED-8680F2C9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523D2-54CE-4B4E-AED4-EE6B902494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11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7621FA9-F101-4B88-BE9F-412416526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DF9104-ACB1-4EE4-B323-C48F8162C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D5A6B2-4770-46C0-88E8-204AC5CCD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2C84B-51E1-4EE6-916B-A8DA201485D4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D497DF-BB4B-40A9-8F0C-70CF68651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AB250C-AE29-400B-9949-6D6CDA4385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523D2-54CE-4B4E-AED4-EE6B902494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02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3B9164-DC20-4CA2-8D83-B7DEA011DB1C}"/>
              </a:ext>
            </a:extLst>
          </p:cNvPr>
          <p:cNvSpPr/>
          <p:nvPr/>
        </p:nvSpPr>
        <p:spPr>
          <a:xfrm>
            <a:off x="990573" y="1104788"/>
            <a:ext cx="10288878" cy="4922812"/>
          </a:xfrm>
          <a:prstGeom prst="rect">
            <a:avLst/>
          </a:prstGeom>
          <a:noFill/>
          <a:ln w="19050">
            <a:solidFill>
              <a:srgbClr val="7030A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B7515B-E222-4C5B-B357-2100D38D0A4E}"/>
              </a:ext>
            </a:extLst>
          </p:cNvPr>
          <p:cNvSpPr/>
          <p:nvPr/>
        </p:nvSpPr>
        <p:spPr>
          <a:xfrm>
            <a:off x="4615276" y="2906843"/>
            <a:ext cx="444641" cy="1122762"/>
          </a:xfrm>
          <a:prstGeom prst="rect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Still pot NS distillation 1/low wines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69C916-760F-4665-8BF1-BE31331A35F4}"/>
              </a:ext>
            </a:extLst>
          </p:cNvPr>
          <p:cNvSpPr/>
          <p:nvPr/>
        </p:nvSpPr>
        <p:spPr>
          <a:xfrm>
            <a:off x="987551" y="3659329"/>
            <a:ext cx="866249" cy="8770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Grains 2.7 kg/L al</a:t>
            </a:r>
          </a:p>
          <a:p>
            <a:pPr algn="ctr"/>
            <a:r>
              <a:rPr lang="en-GB" sz="800" dirty="0">
                <a:highlight>
                  <a:srgbClr val="FFFF00"/>
                </a:highlight>
              </a:rPr>
              <a:t>(1T for 380L of NS (96 or 43%?)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95C3DC-F8AE-42DC-92FB-A6F7B791BD36}"/>
              </a:ext>
            </a:extLst>
          </p:cNvPr>
          <p:cNvSpPr/>
          <p:nvPr/>
        </p:nvSpPr>
        <p:spPr>
          <a:xfrm>
            <a:off x="3434020" y="1142408"/>
            <a:ext cx="597698" cy="77627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YEAST 0.014 kg/L of 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3A5CAD-2F7D-4916-BA8B-9F91634BAAD1}"/>
              </a:ext>
            </a:extLst>
          </p:cNvPr>
          <p:cNvSpPr/>
          <p:nvPr/>
        </p:nvSpPr>
        <p:spPr>
          <a:xfrm>
            <a:off x="1131830" y="1471214"/>
            <a:ext cx="839868" cy="7432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Water in (from borehole) 9.7kg /L al</a:t>
            </a:r>
          </a:p>
          <a:p>
            <a:pPr algn="ctr"/>
            <a:r>
              <a:rPr lang="en-GB" sz="800" dirty="0">
                <a:highlight>
                  <a:srgbClr val="FFFF00"/>
                </a:highlight>
              </a:rPr>
              <a:t>(1 T grains for 3.5 T water)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2C88CB-E0B9-4A02-A403-A93C41F8C37F}"/>
              </a:ext>
            </a:extLst>
          </p:cNvPr>
          <p:cNvSpPr/>
          <p:nvPr/>
        </p:nvSpPr>
        <p:spPr>
          <a:xfrm>
            <a:off x="6744071" y="56612"/>
            <a:ext cx="1035113" cy="828358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Botanicals foraged /produced and transport (info to come)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1ED517-1C27-4EDE-B509-03D5E8B30351}"/>
              </a:ext>
            </a:extLst>
          </p:cNvPr>
          <p:cNvSpPr/>
          <p:nvPr/>
        </p:nvSpPr>
        <p:spPr>
          <a:xfrm>
            <a:off x="1135644" y="2600743"/>
            <a:ext cx="642061" cy="737441"/>
          </a:xfrm>
          <a:prstGeom prst="rect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Milled, boiled, Mash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13F49D-E74F-4DBB-8803-289F09C0F9E6}"/>
              </a:ext>
            </a:extLst>
          </p:cNvPr>
          <p:cNvSpPr/>
          <p:nvPr/>
        </p:nvSpPr>
        <p:spPr>
          <a:xfrm>
            <a:off x="7114287" y="2835173"/>
            <a:ext cx="710879" cy="1226485"/>
          </a:xfrm>
          <a:prstGeom prst="rect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STILL POT for Gin distillation (1)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4D71DB6-4A08-4AFC-901C-286DA2EE2F1E}"/>
              </a:ext>
            </a:extLst>
          </p:cNvPr>
          <p:cNvSpPr/>
          <p:nvPr/>
        </p:nvSpPr>
        <p:spPr>
          <a:xfrm>
            <a:off x="10237526" y="21838"/>
            <a:ext cx="1213136" cy="84231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dirty="0"/>
              <a:t>Packaging input production and transport ( carton, bottles, cork, lids etc) (info to come)</a:t>
            </a:r>
          </a:p>
        </p:txBody>
      </p:sp>
      <p:cxnSp>
        <p:nvCxnSpPr>
          <p:cNvPr id="30" name="Straight Arrow Connector 393">
            <a:extLst>
              <a:ext uri="{FF2B5EF4-FFF2-40B4-BE49-F238E27FC236}">
                <a16:creationId xmlns:a16="http://schemas.microsoft.com/office/drawing/2014/main" id="{E7039915-F9C6-4EF8-BE42-04B1EC09DF1C}"/>
              </a:ext>
            </a:extLst>
          </p:cNvPr>
          <p:cNvCxnSpPr>
            <a:cxnSpLocks/>
          </p:cNvCxnSpPr>
          <p:nvPr/>
        </p:nvCxnSpPr>
        <p:spPr>
          <a:xfrm flipH="1">
            <a:off x="11443009" y="542971"/>
            <a:ext cx="30149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406">
            <a:extLst>
              <a:ext uri="{FF2B5EF4-FFF2-40B4-BE49-F238E27FC236}">
                <a16:creationId xmlns:a16="http://schemas.microsoft.com/office/drawing/2014/main" id="{2DA4BF5F-6471-41D8-804D-E93BF50FD70B}"/>
              </a:ext>
            </a:extLst>
          </p:cNvPr>
          <p:cNvCxnSpPr>
            <a:cxnSpLocks/>
          </p:cNvCxnSpPr>
          <p:nvPr/>
        </p:nvCxnSpPr>
        <p:spPr>
          <a:xfrm flipV="1">
            <a:off x="11450662" y="97254"/>
            <a:ext cx="423121" cy="157884"/>
          </a:xfrm>
          <a:prstGeom prst="curvedConnector3">
            <a:avLst>
              <a:gd name="adj1" fmla="val 9672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 : coins arrondis 58">
            <a:extLst>
              <a:ext uri="{FF2B5EF4-FFF2-40B4-BE49-F238E27FC236}">
                <a16:creationId xmlns:a16="http://schemas.microsoft.com/office/drawing/2014/main" id="{BA68FAEB-4925-49CE-85FF-ADC926044AA0}"/>
              </a:ext>
            </a:extLst>
          </p:cNvPr>
          <p:cNvSpPr/>
          <p:nvPr/>
        </p:nvSpPr>
        <p:spPr>
          <a:xfrm>
            <a:off x="9825914" y="6128394"/>
            <a:ext cx="823224" cy="69827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Solid Waste (if applicable)</a:t>
            </a:r>
          </a:p>
        </p:txBody>
      </p:sp>
      <p:sp>
        <p:nvSpPr>
          <p:cNvPr id="56" name="Rectangle : coins arrondis 57">
            <a:extLst>
              <a:ext uri="{FF2B5EF4-FFF2-40B4-BE49-F238E27FC236}">
                <a16:creationId xmlns:a16="http://schemas.microsoft.com/office/drawing/2014/main" id="{F73953C3-1F77-46EC-BC84-77C25E111C83}"/>
              </a:ext>
            </a:extLst>
          </p:cNvPr>
          <p:cNvSpPr/>
          <p:nvPr/>
        </p:nvSpPr>
        <p:spPr>
          <a:xfrm>
            <a:off x="5732316" y="5260610"/>
            <a:ext cx="882823" cy="60397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>
                <a:cs typeface="Arial" panose="020B0604020202020204" pitchFamily="34" charset="0"/>
              </a:rPr>
              <a:t>Waste Water/Spent lees</a:t>
            </a:r>
            <a:endParaRPr lang="en-GB" sz="800" dirty="0"/>
          </a:p>
        </p:txBody>
      </p:sp>
      <p:sp>
        <p:nvSpPr>
          <p:cNvPr id="58" name="Rectangle : coins arrondis 58">
            <a:extLst>
              <a:ext uri="{FF2B5EF4-FFF2-40B4-BE49-F238E27FC236}">
                <a16:creationId xmlns:a16="http://schemas.microsoft.com/office/drawing/2014/main" id="{73DA5CBF-D112-4A65-96A5-4272F412575D}"/>
              </a:ext>
            </a:extLst>
          </p:cNvPr>
          <p:cNvSpPr/>
          <p:nvPr/>
        </p:nvSpPr>
        <p:spPr>
          <a:xfrm>
            <a:off x="11037967" y="4029605"/>
            <a:ext cx="547380" cy="99568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Packaging</a:t>
            </a:r>
          </a:p>
        </p:txBody>
      </p:sp>
      <p:sp>
        <p:nvSpPr>
          <p:cNvPr id="59" name="Rounded Rectangle 146">
            <a:extLst>
              <a:ext uri="{FF2B5EF4-FFF2-40B4-BE49-F238E27FC236}">
                <a16:creationId xmlns:a16="http://schemas.microsoft.com/office/drawing/2014/main" id="{76D87BD9-B2DF-44F3-A310-44841C160D6D}"/>
              </a:ext>
            </a:extLst>
          </p:cNvPr>
          <p:cNvSpPr/>
          <p:nvPr/>
        </p:nvSpPr>
        <p:spPr>
          <a:xfrm>
            <a:off x="1130092" y="5343671"/>
            <a:ext cx="773377" cy="574821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>
                <a:highlight>
                  <a:srgbClr val="FFFF00"/>
                </a:highlight>
              </a:rPr>
              <a:t>Spent grains </a:t>
            </a:r>
            <a:r>
              <a:rPr lang="en-GB" sz="800" b="1" dirty="0">
                <a:solidFill>
                  <a:srgbClr val="FF0000"/>
                </a:solidFill>
              </a:rPr>
              <a:t>?/Lal</a:t>
            </a:r>
          </a:p>
        </p:txBody>
      </p:sp>
      <p:sp>
        <p:nvSpPr>
          <p:cNvPr id="65" name="Rounded Rectangle 186">
            <a:extLst>
              <a:ext uri="{FF2B5EF4-FFF2-40B4-BE49-F238E27FC236}">
                <a16:creationId xmlns:a16="http://schemas.microsoft.com/office/drawing/2014/main" id="{A832D3B2-851C-4F6A-9940-47D48D569DAC}"/>
              </a:ext>
            </a:extLst>
          </p:cNvPr>
          <p:cNvSpPr/>
          <p:nvPr/>
        </p:nvSpPr>
        <p:spPr>
          <a:xfrm>
            <a:off x="4639377" y="5092937"/>
            <a:ext cx="885852" cy="75702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Pot ale (92% moisture/ 2.5% protein) (10L/1L alcohol)</a:t>
            </a:r>
          </a:p>
        </p:txBody>
      </p:sp>
      <p:sp>
        <p:nvSpPr>
          <p:cNvPr id="70" name="Rectangle : coins arrondis 58">
            <a:extLst>
              <a:ext uri="{FF2B5EF4-FFF2-40B4-BE49-F238E27FC236}">
                <a16:creationId xmlns:a16="http://schemas.microsoft.com/office/drawing/2014/main" id="{610D96B1-F160-4D0F-AC7D-91604A4F94E7}"/>
              </a:ext>
            </a:extLst>
          </p:cNvPr>
          <p:cNvSpPr/>
          <p:nvPr/>
        </p:nvSpPr>
        <p:spPr>
          <a:xfrm>
            <a:off x="5806998" y="6208998"/>
            <a:ext cx="2654348" cy="53706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Slurry tank for field</a:t>
            </a:r>
          </a:p>
        </p:txBody>
      </p:sp>
      <p:sp>
        <p:nvSpPr>
          <p:cNvPr id="73" name="Rectangle : coins arrondis 58">
            <a:extLst>
              <a:ext uri="{FF2B5EF4-FFF2-40B4-BE49-F238E27FC236}">
                <a16:creationId xmlns:a16="http://schemas.microsoft.com/office/drawing/2014/main" id="{824C35F1-B1C4-460C-AFC5-E3C027CFF5F2}"/>
              </a:ext>
            </a:extLst>
          </p:cNvPr>
          <p:cNvSpPr/>
          <p:nvPr/>
        </p:nvSpPr>
        <p:spPr>
          <a:xfrm>
            <a:off x="11222421" y="6493640"/>
            <a:ext cx="759491" cy="25242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Distribution</a:t>
            </a:r>
          </a:p>
        </p:txBody>
      </p:sp>
      <p:cxnSp>
        <p:nvCxnSpPr>
          <p:cNvPr id="74" name="Straight Connector 176">
            <a:extLst>
              <a:ext uri="{FF2B5EF4-FFF2-40B4-BE49-F238E27FC236}">
                <a16:creationId xmlns:a16="http://schemas.microsoft.com/office/drawing/2014/main" id="{B8F29539-F36C-4346-B2BC-5905925FF2B0}"/>
              </a:ext>
            </a:extLst>
          </p:cNvPr>
          <p:cNvCxnSpPr>
            <a:cxnSpLocks/>
            <a:endCxn id="70" idx="1"/>
          </p:cNvCxnSpPr>
          <p:nvPr/>
        </p:nvCxnSpPr>
        <p:spPr>
          <a:xfrm flipV="1">
            <a:off x="839605" y="6477531"/>
            <a:ext cx="4967393" cy="24836"/>
          </a:xfrm>
          <a:prstGeom prst="line">
            <a:avLst/>
          </a:prstGeom>
          <a:ln w="38100"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112">
            <a:extLst>
              <a:ext uri="{FF2B5EF4-FFF2-40B4-BE49-F238E27FC236}">
                <a16:creationId xmlns:a16="http://schemas.microsoft.com/office/drawing/2014/main" id="{31BE4B7B-6D44-4200-9768-C57088CEA196}"/>
              </a:ext>
            </a:extLst>
          </p:cNvPr>
          <p:cNvCxnSpPr>
            <a:cxnSpLocks/>
            <a:stCxn id="58" idx="3"/>
            <a:endCxn id="73" idx="0"/>
          </p:cNvCxnSpPr>
          <p:nvPr/>
        </p:nvCxnSpPr>
        <p:spPr>
          <a:xfrm>
            <a:off x="11585347" y="4527445"/>
            <a:ext cx="16820" cy="196619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117">
            <a:extLst>
              <a:ext uri="{FF2B5EF4-FFF2-40B4-BE49-F238E27FC236}">
                <a16:creationId xmlns:a16="http://schemas.microsoft.com/office/drawing/2014/main" id="{53E6E127-F6F7-4013-8298-134C6D174D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44" y="4791586"/>
            <a:ext cx="479550" cy="419187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81" name="Elbow Connector 197">
            <a:extLst>
              <a:ext uri="{FF2B5EF4-FFF2-40B4-BE49-F238E27FC236}">
                <a16:creationId xmlns:a16="http://schemas.microsoft.com/office/drawing/2014/main" id="{2537B28B-9A2A-49E8-BC79-C2D02EDAD2F8}"/>
              </a:ext>
            </a:extLst>
          </p:cNvPr>
          <p:cNvCxnSpPr>
            <a:cxnSpLocks/>
            <a:endCxn id="7" idx="1"/>
          </p:cNvCxnSpPr>
          <p:nvPr/>
        </p:nvCxnSpPr>
        <p:spPr>
          <a:xfrm rot="5400000" flipH="1" flipV="1">
            <a:off x="426504" y="4209329"/>
            <a:ext cx="672511" cy="44958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CC72811-9CDE-4FDF-AF18-B970BA3C8B64}"/>
              </a:ext>
            </a:extLst>
          </p:cNvPr>
          <p:cNvSpPr/>
          <p:nvPr/>
        </p:nvSpPr>
        <p:spPr>
          <a:xfrm>
            <a:off x="3328059" y="2382328"/>
            <a:ext cx="906811" cy="741076"/>
          </a:xfrm>
          <a:prstGeom prst="rect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Neutral spirit (NS) fermentation</a:t>
            </a:r>
          </a:p>
          <a:p>
            <a:pPr algn="ctr"/>
            <a:r>
              <a:rPr lang="en-GB" sz="800" dirty="0"/>
              <a:t>(wash)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5527192-D27F-4D11-A14D-BAE2E93A2C3F}"/>
              </a:ext>
            </a:extLst>
          </p:cNvPr>
          <p:cNvSpPr/>
          <p:nvPr/>
        </p:nvSpPr>
        <p:spPr>
          <a:xfrm>
            <a:off x="5134197" y="1755655"/>
            <a:ext cx="860208" cy="53702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WATER IN (from borehole) </a:t>
            </a:r>
            <a:r>
              <a:rPr lang="en-GB" sz="800" b="1" dirty="0">
                <a:solidFill>
                  <a:srgbClr val="FF0000"/>
                </a:solidFill>
              </a:rPr>
              <a:t>(?/L</a:t>
            </a:r>
            <a:r>
              <a:rPr lang="en-GB" sz="800" dirty="0"/>
              <a:t> alcohol or batch)</a:t>
            </a:r>
          </a:p>
        </p:txBody>
      </p:sp>
      <p:sp>
        <p:nvSpPr>
          <p:cNvPr id="119" name="Rounded Rectangle 146">
            <a:extLst>
              <a:ext uri="{FF2B5EF4-FFF2-40B4-BE49-F238E27FC236}">
                <a16:creationId xmlns:a16="http://schemas.microsoft.com/office/drawing/2014/main" id="{CA259F9A-5782-4F76-B178-997E6192EF89}"/>
              </a:ext>
            </a:extLst>
          </p:cNvPr>
          <p:cNvSpPr/>
          <p:nvPr/>
        </p:nvSpPr>
        <p:spPr>
          <a:xfrm>
            <a:off x="3249255" y="4980849"/>
            <a:ext cx="773377" cy="574821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Water out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D861F4C7-FB8C-4C26-B79D-C587FCA48B99}"/>
              </a:ext>
            </a:extLst>
          </p:cNvPr>
          <p:cNvSpPr/>
          <p:nvPr/>
        </p:nvSpPr>
        <p:spPr>
          <a:xfrm>
            <a:off x="6453519" y="2162205"/>
            <a:ext cx="898542" cy="53951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Water (from borehole) for NS dilution (1000L/batch)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CE1E2F0-88DF-40EE-BBE7-E85B983A512B}"/>
              </a:ext>
            </a:extLst>
          </p:cNvPr>
          <p:cNvSpPr/>
          <p:nvPr/>
        </p:nvSpPr>
        <p:spPr>
          <a:xfrm>
            <a:off x="6733711" y="1315927"/>
            <a:ext cx="1035113" cy="5752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Botanicals IN (0.025kg/L of alcohol includes “tail”)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18FDD716-58D7-40AC-B820-2B86E9398E3F}"/>
              </a:ext>
            </a:extLst>
          </p:cNvPr>
          <p:cNvSpPr/>
          <p:nvPr/>
        </p:nvSpPr>
        <p:spPr>
          <a:xfrm>
            <a:off x="9665329" y="1839697"/>
            <a:ext cx="914650" cy="6010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Water (from borehole) for dilution (1000L/batch)</a:t>
            </a:r>
          </a:p>
        </p:txBody>
      </p:sp>
      <p:sp>
        <p:nvSpPr>
          <p:cNvPr id="123" name="Rounded Rectangle 186">
            <a:extLst>
              <a:ext uri="{FF2B5EF4-FFF2-40B4-BE49-F238E27FC236}">
                <a16:creationId xmlns:a16="http://schemas.microsoft.com/office/drawing/2014/main" id="{E1DBDC09-99F2-4941-BA55-65F09257261B}"/>
              </a:ext>
            </a:extLst>
          </p:cNvPr>
          <p:cNvSpPr/>
          <p:nvPr/>
        </p:nvSpPr>
        <p:spPr>
          <a:xfrm>
            <a:off x="6983393" y="5252645"/>
            <a:ext cx="885852" cy="57482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Botanicals out (approx. 0.025kg/L of alcohol)</a:t>
            </a:r>
          </a:p>
        </p:txBody>
      </p:sp>
      <p:sp>
        <p:nvSpPr>
          <p:cNvPr id="124" name="Rounded Rectangle 186">
            <a:extLst>
              <a:ext uri="{FF2B5EF4-FFF2-40B4-BE49-F238E27FC236}">
                <a16:creationId xmlns:a16="http://schemas.microsoft.com/office/drawing/2014/main" id="{3DE1F808-4F8A-4ECE-ADCA-F7C0A2100FE8}"/>
              </a:ext>
            </a:extLst>
          </p:cNvPr>
          <p:cNvSpPr/>
          <p:nvPr/>
        </p:nvSpPr>
        <p:spPr>
          <a:xfrm>
            <a:off x="8740563" y="4243554"/>
            <a:ext cx="769977" cy="57482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“TAIL” Removal </a:t>
            </a:r>
            <a:r>
              <a:rPr lang="en-GB" sz="800" b="1" dirty="0">
                <a:solidFill>
                  <a:srgbClr val="FF0000"/>
                </a:solidFill>
              </a:rPr>
              <a:t>L?</a:t>
            </a:r>
          </a:p>
        </p:txBody>
      </p:sp>
      <p:sp>
        <p:nvSpPr>
          <p:cNvPr id="142" name="Rectangle : coins arrondis 57">
            <a:extLst>
              <a:ext uri="{FF2B5EF4-FFF2-40B4-BE49-F238E27FC236}">
                <a16:creationId xmlns:a16="http://schemas.microsoft.com/office/drawing/2014/main" id="{E2A4D412-D26C-4D77-8744-6AE81CC7A7F7}"/>
              </a:ext>
            </a:extLst>
          </p:cNvPr>
          <p:cNvSpPr/>
          <p:nvPr/>
        </p:nvSpPr>
        <p:spPr>
          <a:xfrm>
            <a:off x="6342429" y="4213790"/>
            <a:ext cx="788809" cy="953592"/>
          </a:xfrm>
          <a:prstGeom prst="roundRect">
            <a:avLst/>
          </a:prstGeom>
          <a:solidFill>
            <a:srgbClr val="FF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cs typeface="Arial" panose="020B0604020202020204" pitchFamily="34" charset="0"/>
              </a:rPr>
              <a:t>N.B: 100% of NS (96%) in, 75% out for gin (83 or 43%?)</a:t>
            </a:r>
            <a:endParaRPr lang="en-GB" sz="800" b="1" dirty="0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4CBAAC59-54E5-4F0D-A9E9-27A192C8CC5B}"/>
              </a:ext>
            </a:extLst>
          </p:cNvPr>
          <p:cNvSpPr/>
          <p:nvPr/>
        </p:nvSpPr>
        <p:spPr>
          <a:xfrm>
            <a:off x="2458081" y="1142408"/>
            <a:ext cx="448407" cy="77726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a-amylase (1.02 kg/Lal</a:t>
            </a:r>
          </a:p>
          <a:p>
            <a:pPr algn="ctr"/>
            <a:endParaRPr lang="en-GB" sz="800" dirty="0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956FCE6-EDE4-470F-B275-156503AACBAA}"/>
              </a:ext>
            </a:extLst>
          </p:cNvPr>
          <p:cNvSpPr/>
          <p:nvPr/>
        </p:nvSpPr>
        <p:spPr>
          <a:xfrm>
            <a:off x="0" y="-2198"/>
            <a:ext cx="2729782" cy="973389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b="1" i="1" dirty="0"/>
              <a:t>Assumptions</a:t>
            </a:r>
            <a:r>
              <a:rPr lang="en-GB" sz="800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i="1" dirty="0"/>
              <a:t>Holding vessel 2 represent 75% of holding vessel 1 (without removing “tail”.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i="1" dirty="0"/>
              <a:t>The 75% represent the 83ABV gin before dilution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i="1" dirty="0"/>
              <a:t>Only a portion of the oils from botanicals is lost, thus difference in weight of in and out is marginal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i="1" dirty="0"/>
              <a:t>/L alcohol (L/al) → (alcohol pure at 90ABV or 43?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3ED2EF3-2F7C-4899-B116-4CD3ADA80835}"/>
              </a:ext>
            </a:extLst>
          </p:cNvPr>
          <p:cNvSpPr/>
          <p:nvPr/>
        </p:nvSpPr>
        <p:spPr>
          <a:xfrm>
            <a:off x="11553501" y="2342868"/>
            <a:ext cx="640564" cy="13049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Water (from borehole) for cleaning (boiling/agents dilution) </a:t>
            </a:r>
            <a:r>
              <a:rPr lang="en-GB" sz="800" b="1" dirty="0">
                <a:solidFill>
                  <a:srgbClr val="FF0000"/>
                </a:solidFill>
              </a:rPr>
              <a:t>?/batch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82C9B86-E638-4986-925A-B83D82CCA73A}"/>
              </a:ext>
            </a:extLst>
          </p:cNvPr>
          <p:cNvSpPr/>
          <p:nvPr/>
        </p:nvSpPr>
        <p:spPr>
          <a:xfrm>
            <a:off x="7997126" y="846744"/>
            <a:ext cx="1004149" cy="65967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Process water (from borehole) </a:t>
            </a:r>
            <a:r>
              <a:rPr lang="en-GB" sz="800" b="1" dirty="0">
                <a:solidFill>
                  <a:srgbClr val="FF0000"/>
                </a:solidFill>
              </a:rPr>
              <a:t>?/Lal </a:t>
            </a:r>
            <a:r>
              <a:rPr lang="en-GB" sz="800" dirty="0"/>
              <a:t>(steam boiler and cooling tower) In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8C9D6F61-48CA-43E2-8C69-6A7D1BB30260}"/>
              </a:ext>
            </a:extLst>
          </p:cNvPr>
          <p:cNvSpPr/>
          <p:nvPr/>
        </p:nvSpPr>
        <p:spPr>
          <a:xfrm>
            <a:off x="4692744" y="847904"/>
            <a:ext cx="1004149" cy="6452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Process water (from borehole) </a:t>
            </a:r>
            <a:r>
              <a:rPr lang="en-GB" sz="800" b="1" dirty="0">
                <a:solidFill>
                  <a:srgbClr val="FF0000"/>
                </a:solidFill>
              </a:rPr>
              <a:t>?/Lal </a:t>
            </a:r>
            <a:r>
              <a:rPr lang="en-GB" sz="800" dirty="0"/>
              <a:t>(steam boiler and cooling tower) In</a:t>
            </a:r>
          </a:p>
        </p:txBody>
      </p:sp>
      <p:sp>
        <p:nvSpPr>
          <p:cNvPr id="156" name="Oval 145">
            <a:extLst>
              <a:ext uri="{FF2B5EF4-FFF2-40B4-BE49-F238E27FC236}">
                <a16:creationId xmlns:a16="http://schemas.microsoft.com/office/drawing/2014/main" id="{DECAD2F7-4E4A-4594-874C-39132DB06A82}"/>
              </a:ext>
            </a:extLst>
          </p:cNvPr>
          <p:cNvSpPr/>
          <p:nvPr/>
        </p:nvSpPr>
        <p:spPr>
          <a:xfrm>
            <a:off x="7750977" y="1866061"/>
            <a:ext cx="859693" cy="78384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100L oil/batch or </a:t>
            </a:r>
            <a:r>
              <a:rPr lang="en-GB" sz="900" dirty="0">
                <a:solidFill>
                  <a:schemeClr val="tx1"/>
                </a:solidFill>
                <a:highlight>
                  <a:srgbClr val="FFFF00"/>
                </a:highlight>
              </a:rPr>
              <a:t>0.05 L/Lal</a:t>
            </a:r>
          </a:p>
        </p:txBody>
      </p:sp>
      <p:sp>
        <p:nvSpPr>
          <p:cNvPr id="157" name="Oval 145">
            <a:extLst>
              <a:ext uri="{FF2B5EF4-FFF2-40B4-BE49-F238E27FC236}">
                <a16:creationId xmlns:a16="http://schemas.microsoft.com/office/drawing/2014/main" id="{20CACE3D-274E-4DFB-BD0D-D8D47B00BD24}"/>
              </a:ext>
            </a:extLst>
          </p:cNvPr>
          <p:cNvSpPr/>
          <p:nvPr/>
        </p:nvSpPr>
        <p:spPr>
          <a:xfrm>
            <a:off x="3120242" y="3432160"/>
            <a:ext cx="1081942" cy="84919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100L oil/batch (for heat and cooling plant) </a:t>
            </a:r>
            <a:r>
              <a:rPr lang="en-GB" sz="900" b="1" dirty="0">
                <a:solidFill>
                  <a:srgbClr val="FF0000"/>
                </a:solidFill>
              </a:rPr>
              <a:t>?/Lal</a:t>
            </a:r>
          </a:p>
        </p:txBody>
      </p:sp>
      <p:cxnSp>
        <p:nvCxnSpPr>
          <p:cNvPr id="159" name="Connecteur : en angle 158">
            <a:extLst>
              <a:ext uri="{FF2B5EF4-FFF2-40B4-BE49-F238E27FC236}">
                <a16:creationId xmlns:a16="http://schemas.microsoft.com/office/drawing/2014/main" id="{7C116869-B6A8-47C9-992F-135CD3167B10}"/>
              </a:ext>
            </a:extLst>
          </p:cNvPr>
          <p:cNvCxnSpPr>
            <a:cxnSpLocks/>
            <a:endCxn id="59" idx="3"/>
          </p:cNvCxnSpPr>
          <p:nvPr/>
        </p:nvCxnSpPr>
        <p:spPr>
          <a:xfrm rot="5400000">
            <a:off x="897825" y="3968059"/>
            <a:ext cx="2668667" cy="65737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160">
            <a:extLst>
              <a:ext uri="{FF2B5EF4-FFF2-40B4-BE49-F238E27FC236}">
                <a16:creationId xmlns:a16="http://schemas.microsoft.com/office/drawing/2014/main" id="{5142AFCF-F6C7-4108-A79A-D78D15863B40}"/>
              </a:ext>
            </a:extLst>
          </p:cNvPr>
          <p:cNvSpPr/>
          <p:nvPr/>
        </p:nvSpPr>
        <p:spPr>
          <a:xfrm>
            <a:off x="2059335" y="2536944"/>
            <a:ext cx="521679" cy="423356"/>
          </a:xfrm>
          <a:prstGeom prst="rect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Wort</a:t>
            </a:r>
          </a:p>
        </p:txBody>
      </p:sp>
      <p:cxnSp>
        <p:nvCxnSpPr>
          <p:cNvPr id="169" name="Connecteur droit avec flèche 168">
            <a:extLst>
              <a:ext uri="{FF2B5EF4-FFF2-40B4-BE49-F238E27FC236}">
                <a16:creationId xmlns:a16="http://schemas.microsoft.com/office/drawing/2014/main" id="{DDBAABDF-E12F-42BF-9C89-FB958EB004FB}"/>
              </a:ext>
            </a:extLst>
          </p:cNvPr>
          <p:cNvCxnSpPr>
            <a:cxnSpLocks/>
          </p:cNvCxnSpPr>
          <p:nvPr/>
        </p:nvCxnSpPr>
        <p:spPr>
          <a:xfrm>
            <a:off x="1782944" y="2810789"/>
            <a:ext cx="276391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avec flèche 169">
            <a:extLst>
              <a:ext uri="{FF2B5EF4-FFF2-40B4-BE49-F238E27FC236}">
                <a16:creationId xmlns:a16="http://schemas.microsoft.com/office/drawing/2014/main" id="{AA5DE478-BEC0-49BC-8F34-344C034889E6}"/>
              </a:ext>
            </a:extLst>
          </p:cNvPr>
          <p:cNvCxnSpPr>
            <a:cxnSpLocks/>
          </p:cNvCxnSpPr>
          <p:nvPr/>
        </p:nvCxnSpPr>
        <p:spPr>
          <a:xfrm>
            <a:off x="2579801" y="2600743"/>
            <a:ext cx="748258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avec flèche 172">
            <a:extLst>
              <a:ext uri="{FF2B5EF4-FFF2-40B4-BE49-F238E27FC236}">
                <a16:creationId xmlns:a16="http://schemas.microsoft.com/office/drawing/2014/main" id="{EB03732F-8AF0-4020-9998-A1CA8E558B57}"/>
              </a:ext>
            </a:extLst>
          </p:cNvPr>
          <p:cNvCxnSpPr>
            <a:cxnSpLocks/>
          </p:cNvCxnSpPr>
          <p:nvPr/>
        </p:nvCxnSpPr>
        <p:spPr>
          <a:xfrm flipH="1">
            <a:off x="2893652" y="2171786"/>
            <a:ext cx="1" cy="450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avec flèche 175">
            <a:extLst>
              <a:ext uri="{FF2B5EF4-FFF2-40B4-BE49-F238E27FC236}">
                <a16:creationId xmlns:a16="http://schemas.microsoft.com/office/drawing/2014/main" id="{B5E344CF-1C3C-4212-B8D1-81794A6CCFFB}"/>
              </a:ext>
            </a:extLst>
          </p:cNvPr>
          <p:cNvCxnSpPr>
            <a:cxnSpLocks/>
          </p:cNvCxnSpPr>
          <p:nvPr/>
        </p:nvCxnSpPr>
        <p:spPr>
          <a:xfrm>
            <a:off x="3671004" y="1918687"/>
            <a:ext cx="0" cy="487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Rectangle 180">
            <a:extLst>
              <a:ext uri="{FF2B5EF4-FFF2-40B4-BE49-F238E27FC236}">
                <a16:creationId xmlns:a16="http://schemas.microsoft.com/office/drawing/2014/main" id="{E3112A16-FBBE-4F15-A0F2-6FB6300BDDB4}"/>
              </a:ext>
            </a:extLst>
          </p:cNvPr>
          <p:cNvSpPr/>
          <p:nvPr/>
        </p:nvSpPr>
        <p:spPr>
          <a:xfrm>
            <a:off x="5197677" y="2906843"/>
            <a:ext cx="486222" cy="1122763"/>
          </a:xfrm>
          <a:prstGeom prst="rect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err="1"/>
              <a:t>Rectiffier</a:t>
            </a:r>
            <a:r>
              <a:rPr lang="en-GB" sz="800" dirty="0"/>
              <a:t> column distillation 2</a:t>
            </a:r>
          </a:p>
        </p:txBody>
      </p:sp>
      <p:cxnSp>
        <p:nvCxnSpPr>
          <p:cNvPr id="182" name="Connecteur droit avec flèche 181">
            <a:extLst>
              <a:ext uri="{FF2B5EF4-FFF2-40B4-BE49-F238E27FC236}">
                <a16:creationId xmlns:a16="http://schemas.microsoft.com/office/drawing/2014/main" id="{06CD5F8E-4104-4D71-8D08-A0DDB74DDE99}"/>
              </a:ext>
            </a:extLst>
          </p:cNvPr>
          <p:cNvCxnSpPr>
            <a:cxnSpLocks/>
          </p:cNvCxnSpPr>
          <p:nvPr/>
        </p:nvCxnSpPr>
        <p:spPr>
          <a:xfrm>
            <a:off x="6842017" y="2701719"/>
            <a:ext cx="7148" cy="797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cteur droit avec flèche 183">
            <a:extLst>
              <a:ext uri="{FF2B5EF4-FFF2-40B4-BE49-F238E27FC236}">
                <a16:creationId xmlns:a16="http://schemas.microsoft.com/office/drawing/2014/main" id="{AA419BAD-5ACD-4E0A-A0F3-72CA281C6699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6735229" y="3447274"/>
            <a:ext cx="379058" cy="114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cteur droit avec flèche 193">
            <a:extLst>
              <a:ext uri="{FF2B5EF4-FFF2-40B4-BE49-F238E27FC236}">
                <a16:creationId xmlns:a16="http://schemas.microsoft.com/office/drawing/2014/main" id="{5454A01D-E005-4B91-B1DE-687B9889D2A0}"/>
              </a:ext>
            </a:extLst>
          </p:cNvPr>
          <p:cNvCxnSpPr/>
          <p:nvPr/>
        </p:nvCxnSpPr>
        <p:spPr>
          <a:xfrm>
            <a:off x="1253008" y="2214465"/>
            <a:ext cx="0" cy="377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cteur droit avec flèche 194">
            <a:extLst>
              <a:ext uri="{FF2B5EF4-FFF2-40B4-BE49-F238E27FC236}">
                <a16:creationId xmlns:a16="http://schemas.microsoft.com/office/drawing/2014/main" id="{8BEE2242-0459-4ECC-B7A8-86E21D2B3826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1420676" y="3338185"/>
            <a:ext cx="6545" cy="32114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Rectangle 202">
            <a:extLst>
              <a:ext uri="{FF2B5EF4-FFF2-40B4-BE49-F238E27FC236}">
                <a16:creationId xmlns:a16="http://schemas.microsoft.com/office/drawing/2014/main" id="{48C2C23E-1065-4B9D-9398-22A6EF576AB9}"/>
              </a:ext>
            </a:extLst>
          </p:cNvPr>
          <p:cNvSpPr/>
          <p:nvPr/>
        </p:nvSpPr>
        <p:spPr>
          <a:xfrm>
            <a:off x="2925580" y="1143423"/>
            <a:ext cx="448407" cy="77726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err="1"/>
              <a:t>Glucoamylase</a:t>
            </a:r>
            <a:r>
              <a:rPr lang="en-GB" sz="800" dirty="0"/>
              <a:t> 2.95 kg/Lal</a:t>
            </a:r>
          </a:p>
          <a:p>
            <a:pPr algn="ctr"/>
            <a:endParaRPr lang="en-GB" sz="800" dirty="0"/>
          </a:p>
        </p:txBody>
      </p:sp>
      <p:cxnSp>
        <p:nvCxnSpPr>
          <p:cNvPr id="210" name="Connecteur : en angle 209">
            <a:extLst>
              <a:ext uri="{FF2B5EF4-FFF2-40B4-BE49-F238E27FC236}">
                <a16:creationId xmlns:a16="http://schemas.microsoft.com/office/drawing/2014/main" id="{8FF3BB53-7174-405F-9101-5A0B28A23C1A}"/>
              </a:ext>
            </a:extLst>
          </p:cNvPr>
          <p:cNvCxnSpPr>
            <a:stCxn id="143" idx="2"/>
            <a:endCxn id="203" idx="2"/>
          </p:cNvCxnSpPr>
          <p:nvPr/>
        </p:nvCxnSpPr>
        <p:spPr>
          <a:xfrm rot="16200000" flipH="1">
            <a:off x="2915527" y="1686430"/>
            <a:ext cx="1015" cy="467499"/>
          </a:xfrm>
          <a:prstGeom prst="bentConnector3">
            <a:avLst>
              <a:gd name="adj1" fmla="val 2262216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cteur droit avec flèche 231">
            <a:extLst>
              <a:ext uri="{FF2B5EF4-FFF2-40B4-BE49-F238E27FC236}">
                <a16:creationId xmlns:a16="http://schemas.microsoft.com/office/drawing/2014/main" id="{745B5B7C-42A9-4498-8489-440A1F5B5D0E}"/>
              </a:ext>
            </a:extLst>
          </p:cNvPr>
          <p:cNvCxnSpPr>
            <a:cxnSpLocks/>
            <a:stCxn id="6" idx="3"/>
            <a:endCxn id="181" idx="1"/>
          </p:cNvCxnSpPr>
          <p:nvPr/>
        </p:nvCxnSpPr>
        <p:spPr>
          <a:xfrm>
            <a:off x="5059917" y="3468224"/>
            <a:ext cx="137760" cy="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cteur droit avec flèche 232">
            <a:extLst>
              <a:ext uri="{FF2B5EF4-FFF2-40B4-BE49-F238E27FC236}">
                <a16:creationId xmlns:a16="http://schemas.microsoft.com/office/drawing/2014/main" id="{56081A28-BCC5-4534-880B-C44E51593B6F}"/>
              </a:ext>
            </a:extLst>
          </p:cNvPr>
          <p:cNvCxnSpPr>
            <a:cxnSpLocks/>
            <a:stCxn id="244" idx="3"/>
          </p:cNvCxnSpPr>
          <p:nvPr/>
        </p:nvCxnSpPr>
        <p:spPr>
          <a:xfrm flipV="1">
            <a:off x="5733062" y="3447117"/>
            <a:ext cx="222235" cy="579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urved Connector 234">
            <a:extLst>
              <a:ext uri="{FF2B5EF4-FFF2-40B4-BE49-F238E27FC236}">
                <a16:creationId xmlns:a16="http://schemas.microsoft.com/office/drawing/2014/main" id="{AB4041DB-CC28-4CC6-B93F-B9275F40E6B9}"/>
              </a:ext>
            </a:extLst>
          </p:cNvPr>
          <p:cNvCxnSpPr>
            <a:cxnSpLocks/>
            <a:stCxn id="157" idx="5"/>
          </p:cNvCxnSpPr>
          <p:nvPr/>
        </p:nvCxnSpPr>
        <p:spPr>
          <a:xfrm rot="5400000" flipH="1" flipV="1">
            <a:off x="4290524" y="3865006"/>
            <a:ext cx="45196" cy="538770"/>
          </a:xfrm>
          <a:prstGeom prst="curvedConnector4">
            <a:avLst>
              <a:gd name="adj1" fmla="val -505797"/>
              <a:gd name="adj2" fmla="val 105987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Rectangle 243">
            <a:extLst>
              <a:ext uri="{FF2B5EF4-FFF2-40B4-BE49-F238E27FC236}">
                <a16:creationId xmlns:a16="http://schemas.microsoft.com/office/drawing/2014/main" id="{6450E574-DF81-49E6-8D9C-F3F9C665447D}"/>
              </a:ext>
            </a:extLst>
          </p:cNvPr>
          <p:cNvSpPr/>
          <p:nvPr/>
        </p:nvSpPr>
        <p:spPr>
          <a:xfrm>
            <a:off x="4554300" y="2810632"/>
            <a:ext cx="1178762" cy="1284559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9" name="Connecteur droit avec flèche 248">
            <a:extLst>
              <a:ext uri="{FF2B5EF4-FFF2-40B4-BE49-F238E27FC236}">
                <a16:creationId xmlns:a16="http://schemas.microsoft.com/office/drawing/2014/main" id="{BA773BB7-46F2-400A-80C4-CBC1CE6C7425}"/>
              </a:ext>
            </a:extLst>
          </p:cNvPr>
          <p:cNvCxnSpPr>
            <a:cxnSpLocks/>
            <a:stCxn id="118" idx="2"/>
          </p:cNvCxnSpPr>
          <p:nvPr/>
        </p:nvCxnSpPr>
        <p:spPr>
          <a:xfrm>
            <a:off x="5564301" y="2292682"/>
            <a:ext cx="2219" cy="508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145">
            <a:extLst>
              <a:ext uri="{FF2B5EF4-FFF2-40B4-BE49-F238E27FC236}">
                <a16:creationId xmlns:a16="http://schemas.microsoft.com/office/drawing/2014/main" id="{755A2824-6842-4406-BB25-F358C52CF7B0}"/>
              </a:ext>
            </a:extLst>
          </p:cNvPr>
          <p:cNvSpPr/>
          <p:nvPr/>
        </p:nvSpPr>
        <p:spPr>
          <a:xfrm>
            <a:off x="1308295" y="6239080"/>
            <a:ext cx="1448437" cy="555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Energy (electrical (32 Mw/h), OIL) for boiling, and refrigeration</a:t>
            </a:r>
          </a:p>
        </p:txBody>
      </p:sp>
      <p:cxnSp>
        <p:nvCxnSpPr>
          <p:cNvPr id="254" name="Curved Connector 230">
            <a:extLst>
              <a:ext uri="{FF2B5EF4-FFF2-40B4-BE49-F238E27FC236}">
                <a16:creationId xmlns:a16="http://schemas.microsoft.com/office/drawing/2014/main" id="{69394102-8630-4003-BFA0-F1FFB7BC1D3F}"/>
              </a:ext>
            </a:extLst>
          </p:cNvPr>
          <p:cNvCxnSpPr>
            <a:cxnSpLocks/>
            <a:stCxn id="253" idx="5"/>
            <a:endCxn id="256" idx="3"/>
          </p:cNvCxnSpPr>
          <p:nvPr/>
        </p:nvCxnSpPr>
        <p:spPr>
          <a:xfrm rot="16200000" flipH="1">
            <a:off x="2886517" y="6371244"/>
            <a:ext cx="40619" cy="724427"/>
          </a:xfrm>
          <a:prstGeom prst="curvedConnector3">
            <a:avLst>
              <a:gd name="adj1" fmla="val 245846"/>
            </a:avLst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urved Connector 234">
            <a:extLst>
              <a:ext uri="{FF2B5EF4-FFF2-40B4-BE49-F238E27FC236}">
                <a16:creationId xmlns:a16="http://schemas.microsoft.com/office/drawing/2014/main" id="{0697470A-1427-4942-AC3E-ED976F1604E1}"/>
              </a:ext>
            </a:extLst>
          </p:cNvPr>
          <p:cNvCxnSpPr>
            <a:cxnSpLocks/>
            <a:stCxn id="253" idx="2"/>
          </p:cNvCxnSpPr>
          <p:nvPr/>
        </p:nvCxnSpPr>
        <p:spPr>
          <a:xfrm rot="10800000">
            <a:off x="1160221" y="6036763"/>
            <a:ext cx="148074" cy="480020"/>
          </a:xfrm>
          <a:prstGeom prst="curvedConnector2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val 145">
            <a:extLst>
              <a:ext uri="{FF2B5EF4-FFF2-40B4-BE49-F238E27FC236}">
                <a16:creationId xmlns:a16="http://schemas.microsoft.com/office/drawing/2014/main" id="{B6AB995C-B5F6-4BFB-B400-9925184B4530}"/>
              </a:ext>
            </a:extLst>
          </p:cNvPr>
          <p:cNvSpPr/>
          <p:nvPr/>
        </p:nvSpPr>
        <p:spPr>
          <a:xfrm>
            <a:off x="3119487" y="6268235"/>
            <a:ext cx="1021213" cy="568837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PART OF THE PV ELEC TO HOUSES</a:t>
            </a: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8753D5B3-FE5A-40C9-A28E-A524393670ED}"/>
              </a:ext>
            </a:extLst>
          </p:cNvPr>
          <p:cNvSpPr/>
          <p:nvPr/>
        </p:nvSpPr>
        <p:spPr>
          <a:xfrm>
            <a:off x="7043107" y="2781379"/>
            <a:ext cx="837653" cy="1347148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9" name="Curved Connector 234">
            <a:extLst>
              <a:ext uri="{FF2B5EF4-FFF2-40B4-BE49-F238E27FC236}">
                <a16:creationId xmlns:a16="http://schemas.microsoft.com/office/drawing/2014/main" id="{5426E6DE-AAAC-4B31-B8EE-B5A37E1FFEA2}"/>
              </a:ext>
            </a:extLst>
          </p:cNvPr>
          <p:cNvCxnSpPr>
            <a:cxnSpLocks/>
          </p:cNvCxnSpPr>
          <p:nvPr/>
        </p:nvCxnSpPr>
        <p:spPr>
          <a:xfrm rot="5400000">
            <a:off x="7799244" y="2746545"/>
            <a:ext cx="410537" cy="199454"/>
          </a:xfrm>
          <a:prstGeom prst="curvedConnector3">
            <a:avLst>
              <a:gd name="adj1" fmla="val 98723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cteur droit avec flèche 290">
            <a:extLst>
              <a:ext uri="{FF2B5EF4-FFF2-40B4-BE49-F238E27FC236}">
                <a16:creationId xmlns:a16="http://schemas.microsoft.com/office/drawing/2014/main" id="{282E7E1F-ED73-4B9F-A1E2-C391EA2F3BE9}"/>
              </a:ext>
            </a:extLst>
          </p:cNvPr>
          <p:cNvCxnSpPr>
            <a:cxnSpLocks/>
          </p:cNvCxnSpPr>
          <p:nvPr/>
        </p:nvCxnSpPr>
        <p:spPr>
          <a:xfrm>
            <a:off x="9520488" y="3571895"/>
            <a:ext cx="397677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cteur droit avec flèche 294">
            <a:extLst>
              <a:ext uri="{FF2B5EF4-FFF2-40B4-BE49-F238E27FC236}">
                <a16:creationId xmlns:a16="http://schemas.microsoft.com/office/drawing/2014/main" id="{F26EA6C5-43B3-4D06-AFA2-EE3B9C8E59F1}"/>
              </a:ext>
            </a:extLst>
          </p:cNvPr>
          <p:cNvCxnSpPr>
            <a:cxnSpLocks/>
          </p:cNvCxnSpPr>
          <p:nvPr/>
        </p:nvCxnSpPr>
        <p:spPr>
          <a:xfrm>
            <a:off x="9986204" y="2431962"/>
            <a:ext cx="0" cy="743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cteur droit avec flèche 303">
            <a:extLst>
              <a:ext uri="{FF2B5EF4-FFF2-40B4-BE49-F238E27FC236}">
                <a16:creationId xmlns:a16="http://schemas.microsoft.com/office/drawing/2014/main" id="{0B4C52FB-4930-490F-9314-C80EFFA3E917}"/>
              </a:ext>
            </a:extLst>
          </p:cNvPr>
          <p:cNvCxnSpPr>
            <a:cxnSpLocks/>
            <a:endCxn id="288" idx="0"/>
          </p:cNvCxnSpPr>
          <p:nvPr/>
        </p:nvCxnSpPr>
        <p:spPr>
          <a:xfrm flipH="1">
            <a:off x="7461934" y="1891160"/>
            <a:ext cx="10739" cy="890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cteur droit avec flèche 306">
            <a:extLst>
              <a:ext uri="{FF2B5EF4-FFF2-40B4-BE49-F238E27FC236}">
                <a16:creationId xmlns:a16="http://schemas.microsoft.com/office/drawing/2014/main" id="{B395C419-8A9E-40BF-9474-2DBC5312139F}"/>
              </a:ext>
            </a:extLst>
          </p:cNvPr>
          <p:cNvCxnSpPr>
            <a:cxnSpLocks/>
          </p:cNvCxnSpPr>
          <p:nvPr/>
        </p:nvCxnSpPr>
        <p:spPr>
          <a:xfrm>
            <a:off x="7584237" y="4156989"/>
            <a:ext cx="0" cy="1095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cteur droit avec flèche 314">
            <a:extLst>
              <a:ext uri="{FF2B5EF4-FFF2-40B4-BE49-F238E27FC236}">
                <a16:creationId xmlns:a16="http://schemas.microsoft.com/office/drawing/2014/main" id="{CFE86091-E4A0-4E54-9B96-A7E9E3A018EE}"/>
              </a:ext>
            </a:extLst>
          </p:cNvPr>
          <p:cNvCxnSpPr>
            <a:cxnSpLocks/>
          </p:cNvCxnSpPr>
          <p:nvPr/>
        </p:nvCxnSpPr>
        <p:spPr>
          <a:xfrm>
            <a:off x="9269684" y="3930558"/>
            <a:ext cx="0" cy="31299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cteur droit avec flèche 318">
            <a:extLst>
              <a:ext uri="{FF2B5EF4-FFF2-40B4-BE49-F238E27FC236}">
                <a16:creationId xmlns:a16="http://schemas.microsoft.com/office/drawing/2014/main" id="{0C121020-4A6A-4096-BA16-D875C2822E84}"/>
              </a:ext>
            </a:extLst>
          </p:cNvPr>
          <p:cNvCxnSpPr>
            <a:cxnSpLocks/>
          </p:cNvCxnSpPr>
          <p:nvPr/>
        </p:nvCxnSpPr>
        <p:spPr>
          <a:xfrm>
            <a:off x="7750978" y="5827466"/>
            <a:ext cx="0" cy="381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cteur : en angle 322">
            <a:extLst>
              <a:ext uri="{FF2B5EF4-FFF2-40B4-BE49-F238E27FC236}">
                <a16:creationId xmlns:a16="http://schemas.microsoft.com/office/drawing/2014/main" id="{BF1A077B-8804-4F8E-9556-93E6CDEA9701}"/>
              </a:ext>
            </a:extLst>
          </p:cNvPr>
          <p:cNvCxnSpPr>
            <a:cxnSpLocks/>
            <a:endCxn id="70" idx="3"/>
          </p:cNvCxnSpPr>
          <p:nvPr/>
        </p:nvCxnSpPr>
        <p:spPr>
          <a:xfrm rot="5400000">
            <a:off x="7976110" y="5296841"/>
            <a:ext cx="1665926" cy="69545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Connecteur droit 341">
            <a:extLst>
              <a:ext uri="{FF2B5EF4-FFF2-40B4-BE49-F238E27FC236}">
                <a16:creationId xmlns:a16="http://schemas.microsoft.com/office/drawing/2014/main" id="{E8EAA835-D56D-4237-ABB5-E9BBF321168E}"/>
              </a:ext>
            </a:extLst>
          </p:cNvPr>
          <p:cNvCxnSpPr>
            <a:cxnSpLocks/>
          </p:cNvCxnSpPr>
          <p:nvPr/>
        </p:nvCxnSpPr>
        <p:spPr>
          <a:xfrm>
            <a:off x="4843679" y="4095191"/>
            <a:ext cx="0" cy="654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necteur : en angle 345">
            <a:extLst>
              <a:ext uri="{FF2B5EF4-FFF2-40B4-BE49-F238E27FC236}">
                <a16:creationId xmlns:a16="http://schemas.microsoft.com/office/drawing/2014/main" id="{49261B3B-058E-436F-BE2E-6B7537EB34F2}"/>
              </a:ext>
            </a:extLst>
          </p:cNvPr>
          <p:cNvCxnSpPr>
            <a:cxnSpLocks/>
            <a:stCxn id="119" idx="2"/>
          </p:cNvCxnSpPr>
          <p:nvPr/>
        </p:nvCxnSpPr>
        <p:spPr>
          <a:xfrm rot="16200000" flipH="1">
            <a:off x="4243879" y="4947734"/>
            <a:ext cx="557193" cy="177306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necteur : en angle 348">
            <a:extLst>
              <a:ext uri="{FF2B5EF4-FFF2-40B4-BE49-F238E27FC236}">
                <a16:creationId xmlns:a16="http://schemas.microsoft.com/office/drawing/2014/main" id="{7B864848-2187-4A63-B76C-D08178B8512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388965" y="5890960"/>
            <a:ext cx="659497" cy="221902"/>
          </a:xfrm>
          <a:prstGeom prst="bentConnector3">
            <a:avLst>
              <a:gd name="adj1" fmla="val -159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necteur : en angle 352">
            <a:extLst>
              <a:ext uri="{FF2B5EF4-FFF2-40B4-BE49-F238E27FC236}">
                <a16:creationId xmlns:a16="http://schemas.microsoft.com/office/drawing/2014/main" id="{0044EE40-98DE-4597-AB08-26B9576A7DBB}"/>
              </a:ext>
            </a:extLst>
          </p:cNvPr>
          <p:cNvCxnSpPr>
            <a:cxnSpLocks/>
            <a:stCxn id="65" idx="2"/>
          </p:cNvCxnSpPr>
          <p:nvPr/>
        </p:nvCxnSpPr>
        <p:spPr>
          <a:xfrm rot="16200000" flipH="1">
            <a:off x="5031978" y="5900286"/>
            <a:ext cx="814042" cy="713392"/>
          </a:xfrm>
          <a:prstGeom prst="bentConnector3">
            <a:avLst>
              <a:gd name="adj1" fmla="val 10009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necteur : en angle 357">
            <a:extLst>
              <a:ext uri="{FF2B5EF4-FFF2-40B4-BE49-F238E27FC236}">
                <a16:creationId xmlns:a16="http://schemas.microsoft.com/office/drawing/2014/main" id="{23957880-FF7C-46CE-A5AB-3FB42316B1E1}"/>
              </a:ext>
            </a:extLst>
          </p:cNvPr>
          <p:cNvCxnSpPr>
            <a:cxnSpLocks/>
            <a:endCxn id="55" idx="3"/>
          </p:cNvCxnSpPr>
          <p:nvPr/>
        </p:nvCxnSpPr>
        <p:spPr>
          <a:xfrm rot="5400000">
            <a:off x="10156294" y="5518129"/>
            <a:ext cx="1452245" cy="466556"/>
          </a:xfrm>
          <a:prstGeom prst="bentConnector2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necteur droit avec flèche 359">
            <a:extLst>
              <a:ext uri="{FF2B5EF4-FFF2-40B4-BE49-F238E27FC236}">
                <a16:creationId xmlns:a16="http://schemas.microsoft.com/office/drawing/2014/main" id="{4623FA72-8D69-4D15-AE8B-2249D5A2D113}"/>
              </a:ext>
            </a:extLst>
          </p:cNvPr>
          <p:cNvCxnSpPr>
            <a:cxnSpLocks/>
            <a:stCxn id="288" idx="3"/>
          </p:cNvCxnSpPr>
          <p:nvPr/>
        </p:nvCxnSpPr>
        <p:spPr>
          <a:xfrm flipV="1">
            <a:off x="7880760" y="3451793"/>
            <a:ext cx="819919" cy="316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cteur : en angle 363">
            <a:extLst>
              <a:ext uri="{FF2B5EF4-FFF2-40B4-BE49-F238E27FC236}">
                <a16:creationId xmlns:a16="http://schemas.microsoft.com/office/drawing/2014/main" id="{DD152D61-B0C5-4694-8D6D-375D40B0EB24}"/>
              </a:ext>
            </a:extLst>
          </p:cNvPr>
          <p:cNvCxnSpPr>
            <a:cxnSpLocks/>
          </p:cNvCxnSpPr>
          <p:nvPr/>
        </p:nvCxnSpPr>
        <p:spPr>
          <a:xfrm rot="5400000">
            <a:off x="7414875" y="2000168"/>
            <a:ext cx="1698231" cy="710742"/>
          </a:xfrm>
          <a:prstGeom prst="bentConnector3">
            <a:avLst>
              <a:gd name="adj1" fmla="val 99918"/>
            </a:avLst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cteur droit avec flèche 366">
            <a:extLst>
              <a:ext uri="{FF2B5EF4-FFF2-40B4-BE49-F238E27FC236}">
                <a16:creationId xmlns:a16="http://schemas.microsoft.com/office/drawing/2014/main" id="{3831C628-234B-4DBB-82D8-72BB8F0F5FF3}"/>
              </a:ext>
            </a:extLst>
          </p:cNvPr>
          <p:cNvCxnSpPr>
            <a:cxnSpLocks/>
          </p:cNvCxnSpPr>
          <p:nvPr/>
        </p:nvCxnSpPr>
        <p:spPr>
          <a:xfrm>
            <a:off x="5059917" y="1506423"/>
            <a:ext cx="0" cy="1298797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necteur : en angle 368">
            <a:extLst>
              <a:ext uri="{FF2B5EF4-FFF2-40B4-BE49-F238E27FC236}">
                <a16:creationId xmlns:a16="http://schemas.microsoft.com/office/drawing/2014/main" id="{8F366460-BF3E-462A-86B9-926C44C7B444}"/>
              </a:ext>
            </a:extLst>
          </p:cNvPr>
          <p:cNvCxnSpPr>
            <a:cxnSpLocks/>
          </p:cNvCxnSpPr>
          <p:nvPr/>
        </p:nvCxnSpPr>
        <p:spPr>
          <a:xfrm>
            <a:off x="3672912" y="3129341"/>
            <a:ext cx="815750" cy="208843"/>
          </a:xfrm>
          <a:prstGeom prst="bentConnector3">
            <a:avLst>
              <a:gd name="adj1" fmla="val -209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Connecteur : en angle 371">
            <a:extLst>
              <a:ext uri="{FF2B5EF4-FFF2-40B4-BE49-F238E27FC236}">
                <a16:creationId xmlns:a16="http://schemas.microsoft.com/office/drawing/2014/main" id="{518A6627-45B7-4B2E-A906-9D0C608846FE}"/>
              </a:ext>
            </a:extLst>
          </p:cNvPr>
          <p:cNvCxnSpPr>
            <a:cxnSpLocks/>
          </p:cNvCxnSpPr>
          <p:nvPr/>
        </p:nvCxnSpPr>
        <p:spPr>
          <a:xfrm>
            <a:off x="10113249" y="3860433"/>
            <a:ext cx="924718" cy="830153"/>
          </a:xfrm>
          <a:prstGeom prst="bentConnector3">
            <a:avLst>
              <a:gd name="adj1" fmla="val -778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1" name="Picture 29">
            <a:extLst>
              <a:ext uri="{FF2B5EF4-FFF2-40B4-BE49-F238E27FC236}">
                <a16:creationId xmlns:a16="http://schemas.microsoft.com/office/drawing/2014/main" id="{8BB98099-7597-4770-8658-02F5C97ECE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82" y="6118418"/>
            <a:ext cx="525620" cy="685018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383" name="Connecteur droit avec flèche 382">
            <a:extLst>
              <a:ext uri="{FF2B5EF4-FFF2-40B4-BE49-F238E27FC236}">
                <a16:creationId xmlns:a16="http://schemas.microsoft.com/office/drawing/2014/main" id="{15900FBE-4E22-4927-BB52-0EF8AB446EE6}"/>
              </a:ext>
            </a:extLst>
          </p:cNvPr>
          <p:cNvCxnSpPr/>
          <p:nvPr/>
        </p:nvCxnSpPr>
        <p:spPr>
          <a:xfrm flipV="1">
            <a:off x="6881371" y="3487018"/>
            <a:ext cx="0" cy="7175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necteur droit avec flèche 383">
            <a:extLst>
              <a:ext uri="{FF2B5EF4-FFF2-40B4-BE49-F238E27FC236}">
                <a16:creationId xmlns:a16="http://schemas.microsoft.com/office/drawing/2014/main" id="{BBDD2CD3-4158-4132-8FF9-9D3FDFBCF3A3}"/>
              </a:ext>
            </a:extLst>
          </p:cNvPr>
          <p:cNvCxnSpPr>
            <a:cxnSpLocks/>
          </p:cNvCxnSpPr>
          <p:nvPr/>
        </p:nvCxnSpPr>
        <p:spPr>
          <a:xfrm>
            <a:off x="6891731" y="884970"/>
            <a:ext cx="0" cy="4309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urved Connector 406">
            <a:extLst>
              <a:ext uri="{FF2B5EF4-FFF2-40B4-BE49-F238E27FC236}">
                <a16:creationId xmlns:a16="http://schemas.microsoft.com/office/drawing/2014/main" id="{924EA065-9C8E-41CF-BF12-7D2503CB202B}"/>
              </a:ext>
            </a:extLst>
          </p:cNvPr>
          <p:cNvCxnSpPr>
            <a:cxnSpLocks/>
            <a:stCxn id="10" idx="1"/>
          </p:cNvCxnSpPr>
          <p:nvPr/>
        </p:nvCxnSpPr>
        <p:spPr>
          <a:xfrm rot="10800000">
            <a:off x="6615139" y="172431"/>
            <a:ext cx="128932" cy="298361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urved Connector 234">
            <a:extLst>
              <a:ext uri="{FF2B5EF4-FFF2-40B4-BE49-F238E27FC236}">
                <a16:creationId xmlns:a16="http://schemas.microsoft.com/office/drawing/2014/main" id="{36860CB2-6E09-4FD9-BBBF-35E1A703559D}"/>
              </a:ext>
            </a:extLst>
          </p:cNvPr>
          <p:cNvCxnSpPr>
            <a:cxnSpLocks/>
          </p:cNvCxnSpPr>
          <p:nvPr/>
        </p:nvCxnSpPr>
        <p:spPr>
          <a:xfrm rot="5400000">
            <a:off x="6493618" y="530263"/>
            <a:ext cx="279103" cy="221803"/>
          </a:xfrm>
          <a:prstGeom prst="curvedConnector3">
            <a:avLst>
              <a:gd name="adj1" fmla="val -14662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8" name="Rectangle 397">
            <a:extLst>
              <a:ext uri="{FF2B5EF4-FFF2-40B4-BE49-F238E27FC236}">
                <a16:creationId xmlns:a16="http://schemas.microsoft.com/office/drawing/2014/main" id="{5507189B-7B24-4459-A932-1D7D7F8AA74E}"/>
              </a:ext>
            </a:extLst>
          </p:cNvPr>
          <p:cNvSpPr/>
          <p:nvPr/>
        </p:nvSpPr>
        <p:spPr>
          <a:xfrm>
            <a:off x="2807360" y="51984"/>
            <a:ext cx="1215272" cy="530144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Yeast and Enzyme production and transport (see cc file for info)</a:t>
            </a:r>
          </a:p>
        </p:txBody>
      </p:sp>
      <p:cxnSp>
        <p:nvCxnSpPr>
          <p:cNvPr id="399" name="Connecteur droit avec flèche 398">
            <a:extLst>
              <a:ext uri="{FF2B5EF4-FFF2-40B4-BE49-F238E27FC236}">
                <a16:creationId xmlns:a16="http://schemas.microsoft.com/office/drawing/2014/main" id="{A2677F6D-C1AF-4045-A07C-1C49061C3698}"/>
              </a:ext>
            </a:extLst>
          </p:cNvPr>
          <p:cNvCxnSpPr>
            <a:cxnSpLocks/>
          </p:cNvCxnSpPr>
          <p:nvPr/>
        </p:nvCxnSpPr>
        <p:spPr>
          <a:xfrm>
            <a:off x="3304895" y="560186"/>
            <a:ext cx="0" cy="3247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necteur : en angle 401">
            <a:extLst>
              <a:ext uri="{FF2B5EF4-FFF2-40B4-BE49-F238E27FC236}">
                <a16:creationId xmlns:a16="http://schemas.microsoft.com/office/drawing/2014/main" id="{355EDF82-4F6A-4DB8-B092-218F295A704D}"/>
              </a:ext>
            </a:extLst>
          </p:cNvPr>
          <p:cNvCxnSpPr/>
          <p:nvPr/>
        </p:nvCxnSpPr>
        <p:spPr>
          <a:xfrm flipV="1">
            <a:off x="2807360" y="884970"/>
            <a:ext cx="828583" cy="257438"/>
          </a:xfrm>
          <a:prstGeom prst="bentConnector3">
            <a:avLst>
              <a:gd name="adj1" fmla="val 353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Connecteur droit 403">
            <a:extLst>
              <a:ext uri="{FF2B5EF4-FFF2-40B4-BE49-F238E27FC236}">
                <a16:creationId xmlns:a16="http://schemas.microsoft.com/office/drawing/2014/main" id="{D1948174-0782-4D91-894F-1AE1B62639F2}"/>
              </a:ext>
            </a:extLst>
          </p:cNvPr>
          <p:cNvCxnSpPr>
            <a:cxnSpLocks/>
          </p:cNvCxnSpPr>
          <p:nvPr/>
        </p:nvCxnSpPr>
        <p:spPr>
          <a:xfrm>
            <a:off x="3641917" y="883399"/>
            <a:ext cx="0" cy="2590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necteur droit 405">
            <a:extLst>
              <a:ext uri="{FF2B5EF4-FFF2-40B4-BE49-F238E27FC236}">
                <a16:creationId xmlns:a16="http://schemas.microsoft.com/office/drawing/2014/main" id="{8370072F-03FF-4C2F-AECD-A203A203D1E8}"/>
              </a:ext>
            </a:extLst>
          </p:cNvPr>
          <p:cNvCxnSpPr>
            <a:cxnSpLocks/>
          </p:cNvCxnSpPr>
          <p:nvPr/>
        </p:nvCxnSpPr>
        <p:spPr>
          <a:xfrm>
            <a:off x="3221651" y="893308"/>
            <a:ext cx="0" cy="2590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urved Connector 406">
            <a:extLst>
              <a:ext uri="{FF2B5EF4-FFF2-40B4-BE49-F238E27FC236}">
                <a16:creationId xmlns:a16="http://schemas.microsoft.com/office/drawing/2014/main" id="{4E8B7B14-4ACB-4FC4-AF0C-7506035DB408}"/>
              </a:ext>
            </a:extLst>
          </p:cNvPr>
          <p:cNvCxnSpPr>
            <a:cxnSpLocks/>
            <a:stCxn id="398" idx="3"/>
          </p:cNvCxnSpPr>
          <p:nvPr/>
        </p:nvCxnSpPr>
        <p:spPr>
          <a:xfrm flipV="1">
            <a:off x="4022632" y="97254"/>
            <a:ext cx="77578" cy="219802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Connecteur droit avec flèche 413">
            <a:extLst>
              <a:ext uri="{FF2B5EF4-FFF2-40B4-BE49-F238E27FC236}">
                <a16:creationId xmlns:a16="http://schemas.microsoft.com/office/drawing/2014/main" id="{A368669C-63DC-4F30-B3D7-D6671D09BDE6}"/>
              </a:ext>
            </a:extLst>
          </p:cNvPr>
          <p:cNvCxnSpPr>
            <a:cxnSpLocks/>
          </p:cNvCxnSpPr>
          <p:nvPr/>
        </p:nvCxnSpPr>
        <p:spPr>
          <a:xfrm flipH="1">
            <a:off x="11279451" y="3027497"/>
            <a:ext cx="2740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urved Connector 234">
            <a:extLst>
              <a:ext uri="{FF2B5EF4-FFF2-40B4-BE49-F238E27FC236}">
                <a16:creationId xmlns:a16="http://schemas.microsoft.com/office/drawing/2014/main" id="{C0AAB630-2121-40A1-8AB6-67D477C8C5DD}"/>
              </a:ext>
            </a:extLst>
          </p:cNvPr>
          <p:cNvCxnSpPr>
            <a:cxnSpLocks/>
          </p:cNvCxnSpPr>
          <p:nvPr/>
        </p:nvCxnSpPr>
        <p:spPr>
          <a:xfrm>
            <a:off x="8461346" y="6578326"/>
            <a:ext cx="120325" cy="349135"/>
          </a:xfrm>
          <a:prstGeom prst="curvedConnector2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Curved Connector 406">
            <a:extLst>
              <a:ext uri="{FF2B5EF4-FFF2-40B4-BE49-F238E27FC236}">
                <a16:creationId xmlns:a16="http://schemas.microsoft.com/office/drawing/2014/main" id="{A9E51007-4645-4351-BD84-21B3FD2BF780}"/>
              </a:ext>
            </a:extLst>
          </p:cNvPr>
          <p:cNvCxnSpPr>
            <a:cxnSpLocks/>
          </p:cNvCxnSpPr>
          <p:nvPr/>
        </p:nvCxnSpPr>
        <p:spPr>
          <a:xfrm rot="16200000" flipV="1">
            <a:off x="5592706" y="6130784"/>
            <a:ext cx="243226" cy="174940"/>
          </a:xfrm>
          <a:prstGeom prst="curvedConnector3">
            <a:avLst>
              <a:gd name="adj1" fmla="val -1223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urved Connector 234">
            <a:extLst>
              <a:ext uri="{FF2B5EF4-FFF2-40B4-BE49-F238E27FC236}">
                <a16:creationId xmlns:a16="http://schemas.microsoft.com/office/drawing/2014/main" id="{409D801B-8859-4855-9A55-670078A47B7B}"/>
              </a:ext>
            </a:extLst>
          </p:cNvPr>
          <p:cNvCxnSpPr>
            <a:cxnSpLocks/>
            <a:stCxn id="256" idx="6"/>
          </p:cNvCxnSpPr>
          <p:nvPr/>
        </p:nvCxnSpPr>
        <p:spPr>
          <a:xfrm>
            <a:off x="4140700" y="6552654"/>
            <a:ext cx="350980" cy="439791"/>
          </a:xfrm>
          <a:prstGeom prst="curvedConnector2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5" name="Oval 145">
            <a:extLst>
              <a:ext uri="{FF2B5EF4-FFF2-40B4-BE49-F238E27FC236}">
                <a16:creationId xmlns:a16="http://schemas.microsoft.com/office/drawing/2014/main" id="{8DE5DCB0-DA7B-4A25-B63D-D4844F0710CB}"/>
              </a:ext>
            </a:extLst>
          </p:cNvPr>
          <p:cNvSpPr/>
          <p:nvPr/>
        </p:nvSpPr>
        <p:spPr>
          <a:xfrm>
            <a:off x="-51728" y="2092378"/>
            <a:ext cx="1072102" cy="81521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100L oil/batch (for heat and cooling plant) </a:t>
            </a:r>
            <a:r>
              <a:rPr lang="en-GB" sz="900" b="1" dirty="0">
                <a:solidFill>
                  <a:srgbClr val="FF0000"/>
                </a:solidFill>
              </a:rPr>
              <a:t>?/Lal</a:t>
            </a:r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1877AB49-5269-478B-A0F0-E0E505490CCD}"/>
              </a:ext>
            </a:extLst>
          </p:cNvPr>
          <p:cNvSpPr/>
          <p:nvPr/>
        </p:nvSpPr>
        <p:spPr>
          <a:xfrm>
            <a:off x="1083608" y="2482999"/>
            <a:ext cx="1550411" cy="896313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77" name="Curved Connector 234">
            <a:extLst>
              <a:ext uri="{FF2B5EF4-FFF2-40B4-BE49-F238E27FC236}">
                <a16:creationId xmlns:a16="http://schemas.microsoft.com/office/drawing/2014/main" id="{7D3039F5-8591-4639-B8FE-A7BBD795AB69}"/>
              </a:ext>
            </a:extLst>
          </p:cNvPr>
          <p:cNvCxnSpPr>
            <a:cxnSpLocks/>
          </p:cNvCxnSpPr>
          <p:nvPr/>
        </p:nvCxnSpPr>
        <p:spPr>
          <a:xfrm rot="16200000" flipH="1">
            <a:off x="408473" y="2511734"/>
            <a:ext cx="402012" cy="956087"/>
          </a:xfrm>
          <a:prstGeom prst="curvedConnector2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9" name="Rectangle 488">
            <a:extLst>
              <a:ext uri="{FF2B5EF4-FFF2-40B4-BE49-F238E27FC236}">
                <a16:creationId xmlns:a16="http://schemas.microsoft.com/office/drawing/2014/main" id="{481B6EAA-D754-405C-B7A9-ABD1EDE4485D}"/>
              </a:ext>
            </a:extLst>
          </p:cNvPr>
          <p:cNvSpPr/>
          <p:nvPr/>
        </p:nvSpPr>
        <p:spPr>
          <a:xfrm>
            <a:off x="5957753" y="3076736"/>
            <a:ext cx="764479" cy="741076"/>
          </a:xfrm>
          <a:prstGeom prst="rect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Holding Vessel </a:t>
            </a:r>
            <a:r>
              <a:rPr lang="en-GB" sz="800" dirty="0" err="1"/>
              <a:t>i.e</a:t>
            </a:r>
            <a:r>
              <a:rPr lang="en-GB" sz="800" dirty="0"/>
              <a:t> spirit receiver1 of NS (96 ABV)</a:t>
            </a: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2201772D-DDD0-4FC9-AEBA-F73D0F203815}"/>
              </a:ext>
            </a:extLst>
          </p:cNvPr>
          <p:cNvSpPr/>
          <p:nvPr/>
        </p:nvSpPr>
        <p:spPr>
          <a:xfrm>
            <a:off x="8747596" y="3163275"/>
            <a:ext cx="764479" cy="741076"/>
          </a:xfrm>
          <a:prstGeom prst="rect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Holding Vessel (head and heart at 83ABV)</a:t>
            </a: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0764E5A8-4A89-4395-AE0F-5530783B96FD}"/>
              </a:ext>
            </a:extLst>
          </p:cNvPr>
          <p:cNvSpPr/>
          <p:nvPr/>
        </p:nvSpPr>
        <p:spPr>
          <a:xfrm>
            <a:off x="9938921" y="3204655"/>
            <a:ext cx="647535" cy="643960"/>
          </a:xfrm>
          <a:prstGeom prst="rect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HEAD &amp; HEART for bottling </a:t>
            </a:r>
            <a:r>
              <a:rPr lang="en-GB" sz="800" b="1" dirty="0">
                <a:solidFill>
                  <a:srgbClr val="FF0000"/>
                </a:solidFill>
              </a:rPr>
              <a:t>L?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81A7678-B022-479A-A632-E510FDA4DEA2}"/>
              </a:ext>
            </a:extLst>
          </p:cNvPr>
          <p:cNvSpPr/>
          <p:nvPr/>
        </p:nvSpPr>
        <p:spPr>
          <a:xfrm>
            <a:off x="4082368" y="321611"/>
            <a:ext cx="898542" cy="4427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Water (from borehole) for dilution of Y/E</a:t>
            </a:r>
          </a:p>
        </p:txBody>
      </p:sp>
      <p:cxnSp>
        <p:nvCxnSpPr>
          <p:cNvPr id="109" name="Connecteur droit avec flèche 108">
            <a:extLst>
              <a:ext uri="{FF2B5EF4-FFF2-40B4-BE49-F238E27FC236}">
                <a16:creationId xmlns:a16="http://schemas.microsoft.com/office/drawing/2014/main" id="{855348F9-A0D4-412B-B5F8-0EDC35333709}"/>
              </a:ext>
            </a:extLst>
          </p:cNvPr>
          <p:cNvCxnSpPr>
            <a:cxnSpLocks/>
          </p:cNvCxnSpPr>
          <p:nvPr/>
        </p:nvCxnSpPr>
        <p:spPr>
          <a:xfrm flipH="1">
            <a:off x="3296225" y="709254"/>
            <a:ext cx="7845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79D3C42A-3FED-4074-BFEF-480BD390D9F4}"/>
              </a:ext>
            </a:extLst>
          </p:cNvPr>
          <p:cNvCxnSpPr/>
          <p:nvPr/>
        </p:nvCxnSpPr>
        <p:spPr>
          <a:xfrm>
            <a:off x="11037967" y="846744"/>
            <a:ext cx="0" cy="31304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 : en angle 52">
            <a:extLst>
              <a:ext uri="{FF2B5EF4-FFF2-40B4-BE49-F238E27FC236}">
                <a16:creationId xmlns:a16="http://schemas.microsoft.com/office/drawing/2014/main" id="{7CEB399E-EA8B-43FE-A963-EDF3D752FB6D}"/>
              </a:ext>
            </a:extLst>
          </p:cNvPr>
          <p:cNvCxnSpPr>
            <a:stCxn id="119" idx="0"/>
            <a:endCxn id="65" idx="0"/>
          </p:cNvCxnSpPr>
          <p:nvPr/>
        </p:nvCxnSpPr>
        <p:spPr>
          <a:xfrm rot="16200000" flipH="1">
            <a:off x="4303079" y="4313714"/>
            <a:ext cx="112088" cy="1446359"/>
          </a:xfrm>
          <a:prstGeom prst="bentConnector3">
            <a:avLst>
              <a:gd name="adj1" fmla="val -203947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 : en angle 152">
            <a:extLst>
              <a:ext uri="{FF2B5EF4-FFF2-40B4-BE49-F238E27FC236}">
                <a16:creationId xmlns:a16="http://schemas.microsoft.com/office/drawing/2014/main" id="{058B56D4-3A45-4497-887D-7722C89E45A0}"/>
              </a:ext>
            </a:extLst>
          </p:cNvPr>
          <p:cNvCxnSpPr>
            <a:cxnSpLocks/>
            <a:endCxn id="56" idx="0"/>
          </p:cNvCxnSpPr>
          <p:nvPr/>
        </p:nvCxnSpPr>
        <p:spPr>
          <a:xfrm rot="16200000" flipH="1">
            <a:off x="5324197" y="4411079"/>
            <a:ext cx="1268596" cy="430466"/>
          </a:xfrm>
          <a:prstGeom prst="bentConnector3">
            <a:avLst>
              <a:gd name="adj1" fmla="val 3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2832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4615</TotalTime>
  <Words>472</Words>
  <Application>Microsoft Office PowerPoint</Application>
  <PresentationFormat>Grand écran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Laptop</dc:creator>
  <cp:lastModifiedBy>Laptop</cp:lastModifiedBy>
  <cp:revision>38</cp:revision>
  <dcterms:created xsi:type="dcterms:W3CDTF">2018-06-22T06:43:20Z</dcterms:created>
  <dcterms:modified xsi:type="dcterms:W3CDTF">2018-06-28T14:15:25Z</dcterms:modified>
</cp:coreProperties>
</file>